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8" r:id="rId3"/>
    <p:sldId id="265" r:id="rId4"/>
    <p:sldId id="260" r:id="rId5"/>
    <p:sldId id="284" r:id="rId6"/>
    <p:sldId id="259" r:id="rId7"/>
    <p:sldId id="263" r:id="rId8"/>
    <p:sldId id="262" r:id="rId9"/>
    <p:sldId id="285" r:id="rId10"/>
    <p:sldId id="286" r:id="rId11"/>
    <p:sldId id="287" r:id="rId12"/>
    <p:sldId id="282" r:id="rId13"/>
    <p:sldId id="279" r:id="rId14"/>
    <p:sldId id="270" r:id="rId15"/>
    <p:sldId id="266" r:id="rId16"/>
    <p:sldId id="289" r:id="rId17"/>
    <p:sldId id="278" r:id="rId18"/>
    <p:sldId id="290" r:id="rId19"/>
    <p:sldId id="283" r:id="rId20"/>
    <p:sldId id="291" r:id="rId21"/>
    <p:sldId id="271" r:id="rId22"/>
    <p:sldId id="292" r:id="rId23"/>
    <p:sldId id="293" r:id="rId24"/>
    <p:sldId id="268" r:id="rId25"/>
    <p:sldId id="272" r:id="rId26"/>
    <p:sldId id="294" r:id="rId27"/>
    <p:sldId id="296" r:id="rId28"/>
    <p:sldId id="295" r:id="rId29"/>
    <p:sldId id="297" r:id="rId30"/>
    <p:sldId id="298" r:id="rId31"/>
    <p:sldId id="299" r:id="rId32"/>
    <p:sldId id="300" r:id="rId33"/>
    <p:sldId id="301" r:id="rId34"/>
    <p:sldId id="302" r:id="rId35"/>
    <p:sldId id="276" r:id="rId36"/>
  </p:sldIdLst>
  <p:sldSz cx="9144000" cy="6858000" type="screen4x3"/>
  <p:notesSz cx="6735763" cy="9799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84A1E8"/>
    <a:srgbClr val="F3C43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63" autoAdjust="0"/>
    <p:restoredTop sz="94660" autoAdjust="0"/>
  </p:normalViewPr>
  <p:slideViewPr>
    <p:cSldViewPr>
      <p:cViewPr varScale="1">
        <p:scale>
          <a:sx n="75" d="100"/>
          <a:sy n="75" d="100"/>
        </p:scale>
        <p:origin x="-102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0" d="100"/>
          <a:sy n="100" d="100"/>
        </p:scale>
        <p:origin x="-1674" y="1266"/>
      </p:cViewPr>
      <p:guideLst>
        <p:guide orient="horz" pos="3087"/>
        <p:guide pos="212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2B13E-140E-4756-96EA-EB0207C863BD}" type="datetimeFigureOut">
              <a:rPr lang="ru-RU" smtClean="0"/>
              <a:t>21.01.2013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07513"/>
            <a:ext cx="2919413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07513"/>
            <a:ext cx="2919412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0D066E-69E3-4808-BBE0-98F4CE95412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D10740-71C3-4EF9-B083-3E7CCAA52BF7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5013"/>
            <a:ext cx="4897437" cy="3675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54828"/>
            <a:ext cx="5388610" cy="4409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07955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07955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D6F996-7BDD-4A85-9277-97883656A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6F996-7BDD-4A85-9277-97883656A30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Основными понятиями, используемыми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кейс-методе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 являются понятия «кейс» и «анализ».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6F996-7BDD-4A85-9277-97883656A30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Хороший кейс должен удовлетворять следующим требованиям: 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6F996-7BDD-4A85-9277-97883656A302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Классификация кейсов может производиться по различным основаниям:</a:t>
            </a:r>
          </a:p>
          <a:p>
            <a:pPr algn="just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Основание первое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сложность. При этом различают: 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иллюстративные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учебные ситуации – кейсы, цель которых – на определенном практическом примере обучить студентов алгоритму принятия правильного решения в определенной ситуации; 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учебные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ситуации – кейсы с формированием проблемы, в которых описывается ситуация в конкретный период времени, выявляются и четко формулируются проблемы; цель такого кейса – диагностирование ситуации и самостоятельное принятие решения по указанной проблеме; 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учебные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ситуации – кейсы без формирования проблемы, в которых описывается более сложная, чем в предыдущем варианте ситуация, где проблема четко не выявлена, а представлена в статистических данных, оценках общественного мнения, органов власти и т.д.; цель такого кейса – самостоятельно выявить проблему, указать альтернативные пути ее решения с анализом наличных ресурсов; 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прикладные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упражнения, в которых описывается конкретная сложившаяся ситуация, предлагается найти пути выхода из нее; цель такого кейса – поиск путей решения проблемы.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6F996-7BDD-4A85-9277-97883656A302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6F996-7BDD-4A85-9277-97883656A302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sz="1500" i="1" dirty="0" smtClean="0">
                <a:latin typeface="Times New Roman" pitchFamily="18" charset="0"/>
                <a:cs typeface="Times New Roman" pitchFamily="18" charset="0"/>
              </a:rPr>
              <a:t>Основание третье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– характер информации (Н. Федянин и В. Давиденко): 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структурированный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кейс, в котором дается минимальное количество дополнительной информации; при работе с ним студент должен применить определенную модель или формулу; у ситуаций этого типа существует оптимальное решение; 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маленькие наброски», содержащие, как правило, от одной до десяти страниц текста и одну-две страницы приложений; они знакомят только с ключевыми понятиями и при их разборе студент должен опираться еще и на собственные знания; 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большие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неструктурированные кейсы объемом до 50 страниц - самый сложный из всех видов учебных заданий такого рода; информация в них дается очень подробная, в том числе и совершенно ненужная; самые необходимые для разбора сведения, наоборот, могут отсутствовать; студент должен распознать такие «подвохи» и справиться с ними; 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первооткрывательские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кейсы, при разборе которых от студентов требуется не только применить уже усвоенные теоретические знания и практические навыки, но и предложить нечто новое, при этом студенты и преподаватели выступают в роли исследователей.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6F996-7BDD-4A85-9277-97883656A302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688975"/>
            <a:ext cx="4897437" cy="36750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771788" y="4517018"/>
            <a:ext cx="5388610" cy="4899853"/>
          </a:xfrm>
        </p:spPr>
        <p:txBody>
          <a:bodyPr>
            <a:noAutofit/>
          </a:bodyPr>
          <a:lstStyle/>
          <a:p>
            <a:pPr algn="just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Основание четвертое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объем информации.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«мертвым» кейсам можно отнести кейсы, в которых содержится вся необходимая для анализа информация. Чтобы «оживить» кейс, необходимо построить его так, чтобы спровоцировать студентов на поиск дополнительной информации для анализа. </a:t>
            </a:r>
          </a:p>
          <a:p>
            <a:pPr algn="just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Основание пятое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наличие сюжета. По наличию сюжета кейсы делятся на сюжетные и бессюжетные. Сюжетные кейсы обычно содержат рассказ о произошедших событиях, включают действия лиц и организаций. Бессюжетные кейсы, как правило, прячут сюжет, потому что четкое изложение сюжета в значительной степени раскрывает решение. Внешне они представляют собой совокупность статистических материалов, расчетов, выкладок, которые должны помочь диагностике ситуации, восстановлению сюжета. </a:t>
            </a:r>
          </a:p>
          <a:p>
            <a:pPr algn="just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Основание седьмое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субъект кейса. В зависимости от того, кто выступает субъектом кейса, их можно условно разделить на: 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личностные кейсы, в которых действую конкретные личности, менеджеры, политики, руководители; 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организационно-институциональные кейсы отличаются тем, что в них действуют организации, предприятия, их подразделения; </a:t>
            </a:r>
          </a:p>
          <a:p>
            <a:pPr lvl="0" algn="just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многосубъектные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кейсы обычно включают в себя несколько действующих субъектов.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6F996-7BDD-4A85-9277-97883656A302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Кейс представляет собой результат научно-методической деятельности преподавателя. Как интеллектуальный продукт он имеет свои источники, которые делятся на базовые или первичные, определяющие наиболее значимые факторы воздействия на кейсы, и вторичные источники формирования кейсов, которые носят производный характер.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6F996-7BDD-4A85-9277-97883656A302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Кейс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представляет собой результат научно-методической деятельности преподавателя. Как интеллектуальный продукт он имеет свои источники, которые делятся на базовые или первичные, определяющие наиболее значимые факторы воздействия на кейсы, и вторичные источники формирования кейсов, которые носят производный характер.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К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базовым или первичным источникам относятся: 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общественная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жизнь во всем своем многообразии выступает источником сюжета, проблемы 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фактологической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базы кейса; 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образование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определяет цели и задачи обучения и воспитания, интегрированные в метод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case-study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наука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третий источник кейса, как отражательного комплекса; она задает ключевые методологии, которые определяются аналитической деятельностью и системным подходом, а также множество других научных методов, которые интегрированы в кейс и процесс его анализа.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6F996-7BDD-4A85-9277-97883656A302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91130" y="4654828"/>
            <a:ext cx="5753504" cy="4762043"/>
          </a:xfrm>
        </p:spPr>
        <p:txBody>
          <a:bodyPr>
            <a:noAutofit/>
          </a:bodyPr>
          <a:lstStyle/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Соотношение основных источников кейса может быть различным. Данный подход положен в основу классификации кейсов по степени воздействия их основных источников. При этом можно выделить: 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практические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кейсы, которые отражают абсолютно реальные жизненные ситуации; 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обучающие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кейсы, основной задачей которых выступает обучение; 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научно-исследовательские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кейсы, ориентированные на осуществление исследовательской деятельности. 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Основная задача практического кейса заключается в том, чтобы детально и подробно отразить жизненную ситуацию. По сути дела такой кейс создает практическую, что называется «действующую» модель ситуации.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Такие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кейсы должны быть максимально наглядными и детальными. Главный их смысл сводится к познанию жизни и обретению способности к оптимальной деятельности. 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Кейс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 доминированием обучающей функции отражает жизнь не один к одному: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во-первых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, он отражает типовые ситуации, которые наиболее часты в жизни, и с которыми придется столкнуться специалисту в процессе своей профессиональной деятельности;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во-вторых, в обучающем кейсе на первом месте стоят учебные и воспитательные задачи, что предопределяет значительный элемент условности при отражении в нем жизни; ситуация, проблема и сюжет здесь не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реальные; они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характеризуются искусственностью, «сборностью» из наиболее важных и правдивых жизненных деталей; такой кейс мало дает для понимания конкретного фрагмента общества, однако он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позволяет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видеть в ситуациях типичное и предопределяет способность анализировать ситуации посредством применения аналогии. 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Подобное же свойственно и для исследовательского кейса. Его основной смысл заключается в том, что он выступает моделью для получения нового знания о ситуации и поведения в ней.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Обучающая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функция кейса, в данном случае сводится к обучению навыкам научного исследования посредством применения метода моделирования. Строится такой кейс по принципам создания исследовательской модели. </a:t>
            </a:r>
          </a:p>
          <a:p>
            <a:pPr algn="just"/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6F996-7BDD-4A85-9277-97883656A302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561294" y="4517018"/>
            <a:ext cx="5753504" cy="474673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вторичным источникам формирования кейсов относятся: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Художественная и публицистическая литература, которая может подсказывать идеи, а в ряде случаев определять сюжетную канву кейсов по гуманитарным дисциплинам. Фрагменты из публицистики, включение в кейс оперативной информации из СМИ значительно актуализирует кейс, повышает к нему интерес со стороны студентов. Применение художественной литературы и публицистики придает кейсу культурологическую функцию, стимулирует нравственное развитие личности студента.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Использование «местного» материала, как источника формирования кейсов. По мнению многих исследователей наиболее насыщенное и интересное обсуждение кейсов о деятельности разных компаний происходит тогда, когда компания и ее продукция имеют определенное личное значение для студентов. Имеется в виду, что кейсы, по возможности, должны освещать опыт тех компаний и те товары или услуги, которые присутствуют в том или ином виде на национальном рынке. При обсуждении таких кейсов существует уникальная возможность пригласить представителя предприятия.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Научность и строгость кейсу придают статистические материалы, сведения о состоянии рынка, социально-экономические характеристики предприятия и т.п.; при этом данные материалы могут играть роль непосредственного инструмента для диагностики ситуации, а могут выступать в качестве материала для расчета показателей, которые наиболее существенны для понимания ситуации. Статистические материалы размещают либо в самом тексте кейса, либо в приложении.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Добротные материалы к кейсу можно получить посредством анализа научных статей, монографий и научных отчетов, посвященных той или иной проблеме. Использование научной литературы при разработке кейса придает ему большую строгость и корректность. Научная статья обычно характеризуется углубленным рассмотрением какого-либо вопроса; научная монография дает системную, всестороннюю характеристику предмета исследования; особенностью научного отчета является актуальность и новизна материала. Научные публикации могут выполнять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кейс-методе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две функции: первая заключается в том, что научные публикации и их фрагменты могут выступить составляющими кейсов посредством включения их в ткань, а вторая – в том, что они могут быть включены в список литературы, необходимой для понимания кейса.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Неисчерпаемым источником материала для кейсов является Интернет с его ресурсами. Этот источник отличается значительной масштабностью, гибкостью и оперативностью.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6F996-7BDD-4A85-9277-97883656A302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6F996-7BDD-4A85-9277-97883656A30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20964" y="4517018"/>
            <a:ext cx="5963999" cy="4976414"/>
          </a:xfrm>
        </p:spPr>
        <p:txBody>
          <a:bodyPr>
            <a:noAutofit/>
          </a:bodyPr>
          <a:lstStyle/>
          <a:p>
            <a:pPr algn="just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Целесообразно выделение следующих основных этапов создания кейсов: </a:t>
            </a:r>
          </a:p>
          <a:p>
            <a:pPr lvl="0" algn="just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1. Формирование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дидактических целей кейса. Этот этап включает определение места кейса в структуре учебной дисциплины, определение того раздела дисциплины, которому посвящена данная ситуация; формулирование целей и задач; выявление «зоны ответственности» за знания, умения и навыки, формирования компетенций студентов. </a:t>
            </a:r>
          </a:p>
          <a:p>
            <a:pPr lvl="0" algn="just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2. Определение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проблемной ситуации. Построение программной карты кейса, состоящей из основных тезисов, которые необходимо воплотить в тексте. Это своеобразный каркас, в дальнейшем постепенно обрастающий информацией и деталями, необходимыми для решения описываемой проблемы.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3. 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3. Поиск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институциональной системы (фирма, организация, ведомство и т.д.), которая имеет непосредственное отношение к тезисам программной карты. </a:t>
            </a:r>
          </a:p>
          <a:p>
            <a:pPr lvl="0" algn="just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4. Сбор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информации в институциональной системе относительно тезисов программной карты кейса, которая должна быть объемной и достаточной. </a:t>
            </a:r>
          </a:p>
          <a:p>
            <a:pPr lvl="0" algn="just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5. Построение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или выбор модели ситуации, которая отражает деятельность института; проверка ее соответствия реальности. </a:t>
            </a:r>
          </a:p>
          <a:p>
            <a:pPr lvl="0" algn="just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6. Выбор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жанра кейса. Вид кейса определяется учебными целями, сформулированными в первом пункте.</a:t>
            </a:r>
          </a:p>
          <a:p>
            <a:pPr lvl="0" algn="just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7. Написание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текста кейса. </a:t>
            </a:r>
          </a:p>
          <a:p>
            <a:pPr algn="just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Текст кейс должен: </a:t>
            </a:r>
          </a:p>
          <a:p>
            <a:pPr lvl="0" algn="just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быть написан интересно, простым и доходчивым языком (целесообразно, при необходимости, приводить высказывания сотрудников – представителей фирмы); </a:t>
            </a:r>
          </a:p>
          <a:p>
            <a:pPr lvl="0" algn="just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отличаться «драматизмом» и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проблемностью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; выразительно определять «сердцевину» проблемы; </a:t>
            </a:r>
          </a:p>
          <a:p>
            <a:pPr lvl="0" algn="just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показывать как положительные примеры, так и отрицательные; </a:t>
            </a:r>
          </a:p>
          <a:p>
            <a:pPr lvl="0" algn="just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соответствовать потребностям выбранного контингента студентов, содержать необходимое и достаточное количество информации. </a:t>
            </a:r>
          </a:p>
          <a:p>
            <a:pPr algn="just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Определение и квалификация проблемы занимает исключительно важное место в процессе конструирования модели ситуации. Вместе с тем текст кейса не должен подсказывать ни одного решения относительно поставленной проблемы. </a:t>
            </a:r>
          </a:p>
          <a:p>
            <a:pPr algn="just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8. Диагностика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правильности и эффективности кейса; проведение методического учебного эксперимента, построенного по той или иной схеме, для выяснения эффективности данного кейса. </a:t>
            </a:r>
          </a:p>
          <a:p>
            <a:pPr lvl="0" algn="just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9. Подготовка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окончательного варианта кейса. </a:t>
            </a:r>
          </a:p>
          <a:p>
            <a:pPr lvl="0" algn="just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10. Внедрение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кейса в практику обучения, его применение при проведении учебных занятий, а также его публикацию с целью распространения в преподавательском сообществе; в том случае, если информация содержит данные по конкретной фирме, необходимо получить разрешение на публикацию. </a:t>
            </a:r>
          </a:p>
          <a:p>
            <a:pPr lvl="0" algn="just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11. Подготовка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методических рекомендаций по использованию кейса: разработка задания для студентов и возможных вопросов для ведения дискуссии и презентации кейса, описание предполагаемых действий учащихся и преподавателя в момент обсуждения кейса. 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6F996-7BDD-4A85-9277-97883656A302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382588"/>
            <a:ext cx="4897437" cy="36750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350800" y="4210777"/>
            <a:ext cx="6174493" cy="4853888"/>
          </a:xfrm>
        </p:spPr>
        <p:txBody>
          <a:bodyPr>
            <a:noAutofit/>
          </a:bodyPr>
          <a:lstStyle/>
          <a:p>
            <a:pPr algn="just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Выделяют три вида требований:</a:t>
            </a:r>
          </a:p>
          <a:p>
            <a:pPr algn="just"/>
            <a:r>
              <a:rPr lang="ru-RU" sz="1000" i="1" dirty="0" smtClean="0">
                <a:latin typeface="Times New Roman" pitchFamily="18" charset="0"/>
                <a:cs typeface="Times New Roman" pitchFamily="18" charset="0"/>
              </a:rPr>
              <a:t>Первое требование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- сюжетная часть – описание ситуации, содержащее информацию, позволяющую понять окружение, при котором развивается ситуация, с указанием источника получения данных: </a:t>
            </a:r>
          </a:p>
          <a:p>
            <a:pPr lvl="0" algn="just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наличие реально существующей ситуации, на основе которой разработан кейс; </a:t>
            </a:r>
          </a:p>
          <a:p>
            <a:pPr lvl="0" algn="just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название компании, название продукции, описание продукции, ее особенности; </a:t>
            </a:r>
          </a:p>
          <a:p>
            <a:pPr lvl="0" algn="just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имена и должности главных персонажей; </a:t>
            </a:r>
          </a:p>
          <a:p>
            <a:pPr lvl="0" algn="just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описание состояния рынка в данной области (продукты, потребители, производство, распределение и т.п.); разбор главных конкурентов (их стратегии, позиции на рынке, политика маркетинга и распределения); </a:t>
            </a:r>
          </a:p>
          <a:p>
            <a:pPr lvl="0" algn="just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общее состояние дел в компании, ее слабые и сильные стороны; дилеры и партнеры; управленческая стратегия; организационные отношения; ключевые фигуры в управленческой группе; производственные операции, продукты и процессы; финансовое положение компании; маркетинговая информация; взаимодействие работников. </a:t>
            </a:r>
          </a:p>
          <a:p>
            <a:pPr algn="just"/>
            <a:r>
              <a:rPr lang="ru-RU" sz="1000" i="1" dirty="0" smtClean="0">
                <a:latin typeface="Times New Roman" pitchFamily="18" charset="0"/>
                <a:cs typeface="Times New Roman" pitchFamily="18" charset="0"/>
              </a:rPr>
              <a:t>Второе требование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- информационная часть – информация, которая позволит правильно понять развитие событий: </a:t>
            </a:r>
          </a:p>
          <a:p>
            <a:pPr lvl="0" algn="just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этапы развития компании, важные моменты в истории развития, успехи и неудачи; </a:t>
            </a:r>
          </a:p>
          <a:p>
            <a:pPr lvl="0" algn="just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стиль работы компании, стиль управления руководства; </a:t>
            </a:r>
          </a:p>
          <a:p>
            <a:pPr lvl="0" algn="just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краткое описание проблемы, желательно привести несколько различных точек зрения (как она видится разными участниками событий); </a:t>
            </a:r>
          </a:p>
          <a:p>
            <a:pPr lvl="0" algn="just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определенная хронология развития ситуации с указанием действий или воздействующих факторов, желательно оценить результаты их воздействия; </a:t>
            </a:r>
          </a:p>
          <a:p>
            <a:pPr lvl="0" algn="just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предпринятые действия по ликвидации проблемы (если таковые предпринимались), какие результаты они давали; </a:t>
            </a:r>
          </a:p>
          <a:p>
            <a:pPr lvl="0" algn="just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какие ресурсы могут быть выделены на решение данной ситуации. </a:t>
            </a:r>
          </a:p>
          <a:p>
            <a:pPr algn="just"/>
            <a:r>
              <a:rPr lang="ru-RU" sz="1000" i="1" dirty="0" smtClean="0">
                <a:latin typeface="Times New Roman" pitchFamily="18" charset="0"/>
                <a:cs typeface="Times New Roman" pitchFamily="18" charset="0"/>
              </a:rPr>
              <a:t>Третье требование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- методическая часть – разъясняет место данного кейса в структуре учебной дисциплины, формулирует задания по анализу кейса для студентов и записку по преподаванию конкретной ситуации для преподавателя. </a:t>
            </a:r>
          </a:p>
          <a:p>
            <a:pPr algn="just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Сюжетная и информационная части могут существовать как относительно независимые (информация может быть вынесена в приложение), так и тесно переплетаясь. Но в любом кейсе его назначение и задание должны быть четко сформулированы. </a:t>
            </a:r>
          </a:p>
          <a:p>
            <a:pPr algn="just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В преподавательской записке авторы кейсов должны разрабатывать конкретные рекомендации по разбору ситуаций, в которых излагается авторский разбор ситуаций, их ключ, а также рекомендуемая методика проведения занятий. </a:t>
            </a:r>
            <a:endParaRPr lang="ru-RU" sz="1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6F996-7BDD-4A85-9277-97883656A302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Обратимся к анализу второго понятия - «анализ».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Остановимся на характеристике основных видов анализа, которые получили наиболее широкое распространение и оказывают существенное воздействие на развитие кейс-метода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6F996-7BDD-4A85-9277-97883656A302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3577" y="4654828"/>
            <a:ext cx="5388610" cy="4685483"/>
          </a:xfrm>
        </p:spPr>
        <p:txBody>
          <a:bodyPr>
            <a:no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Исходя из описанных выше методов анализа кейсов и общей характеристики задач, решаемых в процессе реализации кейс-метода, можно сформулировать основные рекомендации по их решению.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Решение кейсов рекомендуется проводить в 5 этапов: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Первый этап – знакомство с ситуацией, ее особенностями.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Второй этап – выделение основной проблемы (основных проблем), выделение факторов и персоналий, которые могут реально воздействовать.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Третий этап – предложение концепций или тем для «мозгового штурма».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Четвертый этап – анализ последствий принятия того или иного решения.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Пятый этап – решение кейса – предложение одного или нескольких вариантов (последовательности действий), указание на возможное возникновение проблем, механизмы их предотвращения и решения.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Анализ кейсов может быть как специализированным, так и всесторонним. Специализированный анализ должен быть сосредоточен на конкретном вопросе или проблеме. Всесторонний (подробный) анализ подразумевает глубокое погружение в ключевые вопросы кейса.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6F996-7BDD-4A85-9277-97883656A302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382588"/>
            <a:ext cx="4897437" cy="36750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280635" y="4134217"/>
            <a:ext cx="6174493" cy="5435775"/>
          </a:xfrm>
        </p:spPr>
        <p:txBody>
          <a:bodyPr>
            <a:noAutofit/>
          </a:bodyPr>
          <a:lstStyle/>
          <a:p>
            <a:pPr algn="just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Использование кейс-метода как технологии профессионально-ориентированного обучения представляет собой сложный процесс, плохо поддающийся алгоритмизации. Формально можно выделить следующие этапы: </a:t>
            </a:r>
          </a:p>
          <a:p>
            <a:pPr lvl="0" algn="just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1. Ознакомление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студентов с текстом кейса.</a:t>
            </a:r>
          </a:p>
          <a:p>
            <a:pPr algn="just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Ознакомление студентов с текстом кейса и последующий анализ кейса чаще всего осуществляются за несколько дней до его обсуждения и реализуются как самостоятельная работа студентов; при этом время, отводимое на подготовку, определяется видом кейса, его объемом и сложностью. </a:t>
            </a:r>
          </a:p>
          <a:p>
            <a:pPr algn="just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Общая схема работы с кейсом на данном этапе может быть представлена следующим образом: в первую очередь следует выявить ключевые проблемы кейса и понять, какие именно из представленных данных важны для решения; войти в ситуационный контекст кейса, определить, кто его главные действующие лица, отобрать факты и понятия, необходимые для анализа, понять, какие трудности могут возникнуть при решении задачи; следующим этапом является выбор метода исследования. </a:t>
            </a:r>
          </a:p>
          <a:p>
            <a:pPr algn="just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Обсуждение небольших кейсов может вкрапливаться в учебный процесс и студенты могут знакомиться с ними непосредственно на занятиях. Принципиально важным в этом случае является то, чтобы часть теоретического курса, на которой базируется кейс, была бы прочитана и проработана студентами. </a:t>
            </a:r>
          </a:p>
          <a:p>
            <a:pPr lvl="0" algn="just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2. Анализ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кейса.</a:t>
            </a:r>
          </a:p>
          <a:p>
            <a:pPr algn="just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Максимальная польза при анализе кейса будет извлечена в том случае, если студенты будут придерживаться следующего алгоритма: </a:t>
            </a:r>
          </a:p>
          <a:p>
            <a:pPr lvl="0" algn="just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выпишите из соответствующих разделов учебной дисциплины ключевые идеи, для того, чтобы освежить в памяти теоретические концепции и подходы, которые Вам предстоит использовать при анализе кейса; </a:t>
            </a:r>
          </a:p>
          <a:p>
            <a:pPr lvl="0" algn="just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бегло прочтите кейс, чтобы составить о нем общее представление; </a:t>
            </a:r>
          </a:p>
          <a:p>
            <a:pPr lvl="0" algn="just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внимательно прочтите вопросы к кейсу и убедитесь в том, что Вы хорошо поняли, что Вас просят сделать; </a:t>
            </a:r>
          </a:p>
          <a:p>
            <a:pPr lvl="0" algn="just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вновь прочтите текст кейса, внимательно фиксируя все факторы или проблемы, имеющие отношение к поставленным вопросам; </a:t>
            </a:r>
          </a:p>
          <a:p>
            <a:pPr lvl="0" algn="just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прикиньте, какие идеи и концепции соотносятся с проблемами, которые Вам предлагается рассмотреть при работе с кейсом.  </a:t>
            </a:r>
          </a:p>
          <a:p>
            <a:pPr lvl="0" algn="just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3. Организация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обсуждения кейса, дискуссии, презентации.</a:t>
            </a:r>
          </a:p>
          <a:p>
            <a:pPr algn="just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Организация обсуждения кейсов обычно основывается на двух методах. Первый из них носит название традиционного Гарвардского метода – открытая дискуссия. Альтернативным методом является метод, связанный с индивидуальным или групповым опросом, в ходе которого студенты делают формальную устную оценку ситуации и предлагают анализ представленного кейса, свои решения и рекомендации, то есть делают презентацию.  </a:t>
            </a:r>
          </a:p>
          <a:p>
            <a:pPr lvl="0" algn="just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4. Оценивание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участников дискуссии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. Подведение итогов дискуссии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Оценивание участников дискуссии является важнейшей проблемой обучения посредством кейс-метода. Однако заметим, что традиционная пятибалльная система оценивания результатов плохо приспособлена к работе с кейсами. Главный ее недостаток заключается в том, что она, в силу малых величин, не позволяет накапливать баллы за промежуточную работу, оценивать активность студентов, их многократные выступления; система не обладает размахом и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куммулятивностью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. Лучше всего использовать применяемую в мире 100-балльную систему оценки знаний.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6F996-7BDD-4A85-9277-97883656A302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Основными понятиями, используемыми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кейс-методе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 являются понятия «кейс» и «анализ».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6F996-7BDD-4A85-9277-97883656A302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Основными понятиями, используемыми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кейс-методе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 являются понятия «кейс» и «анализ».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6F996-7BDD-4A85-9277-97883656A302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Основными понятиями, используемыми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кейс-методе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 являются понятия «кейс» и «анализ».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6F996-7BDD-4A85-9277-97883656A302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Основными понятиями, используемыми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кейс-методе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 являются понятия «кейс» и «анализ».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6F996-7BDD-4A85-9277-97883656A302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Основными понятиями, используемыми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кейс-методе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 являются понятия «кейс» и «анализ».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6F996-7BDD-4A85-9277-97883656A302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Переход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вузов России на уровневую систему и новые образовательные стандарты требуют от преподавателей значительных усилий по модернизации содержания средств и методов обучения с целью интенсификации образовательного процесса. Педагогическим ресурсом в данной ситуации выступает: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информационный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ресурс: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учебники, учебные пособия, журналы и другие печатные издания, кроме того, электронные учебные пособия (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гиперссылочные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и мультимедиа-издания), а также Интернет-ресурс;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аксиологический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ресурс: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студенческая мотивация, способы познания, ориентация студентов на познание как ценность, стремление к овладению профессией, локус контроля, притязания, реализуемые в рамках индивидуального образовательного маршрута, познавательная самостоятельность; 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методический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ресурс: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изменение характера взаимодействия субъектов образовательного процесса (преподавателя - студента), переход на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компетентностный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уровень обучения с использованием инновационных технологий, интерактивных технологий аудиторной работы и обеспечения самостоятельной работы субъектов.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6F996-7BDD-4A85-9277-97883656A30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Основными понятиями, используемыми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кейс-методе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 являются понятия «кейс» и «анализ».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6F996-7BDD-4A85-9277-97883656A302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Требования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новых образовательных стандартов предполагают, что интерактивность образовательного процесса выступает одной из черт инноваций современного образования, которая может быть обеспечена применением интерактивных технологий обучения. </a:t>
            </a:r>
          </a:p>
          <a:p>
            <a:pPr algn="just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    Интерактивные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технологии обучения: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предусматривают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такую организацию учебного процесса, при которой невозможно неучастие в познавательном процессе: каждый участник либо имеет определённое ролевое задание, в котором он должен публично отчитаться, либо от его деятельности зависит качество выполнения поставленной перед группой познавательной задачи;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включают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себя различные методы, стимулирующие познавательную деятельность студентов, вовлекающие каждого участника в мыслительную и поведенческую деятельность.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6F996-7BDD-4A85-9277-97883656A30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3577" y="4654828"/>
            <a:ext cx="5388610" cy="468548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1700" i="1" dirty="0" smtClean="0">
                <a:latin typeface="Times New Roman" pitchFamily="18" charset="0"/>
                <a:cs typeface="Times New Roman" pitchFamily="18" charset="0"/>
              </a:rPr>
              <a:t>     Ведущими </a:t>
            </a:r>
            <a:r>
              <a:rPr lang="ru-RU" sz="1700" i="1" dirty="0">
                <a:latin typeface="Times New Roman" pitchFamily="18" charset="0"/>
                <a:cs typeface="Times New Roman" pitchFamily="18" charset="0"/>
              </a:rPr>
              <a:t>признаками и инструментами интерактивных технологий обучения являются: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полилог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(многоголосие – греч.) – многоголосие, в котором можно услышать голос каждого участника образовательного взаимодействия – это возможность каждого участника иметь свою точку зрения по любой рассматриваемой проблеме; готовность и возможность для участников высказать эту точку зрения, свою оценку; 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диалог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, который предполагает восприятие участниками себя как равных партнёров, субъектов взаимодействия: преподаватель-студент, студент-студент, преподаватель-группа, студент-группа;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мыследеятельность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– организация интенсивной мыслительной деятельности педагога и студента. Не трансляция готовых знаний, а организация самостоятельной познавательной деятельности студентов;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смыслотворчество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– процесс осознанного создания новых для себя  смыслов, содержания предметов и явлений  по обсуждаемой проблеме, обмен смыслами, соотношение индивидуальных смыслов с другими смыслами;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свобода выбора – сознательное регулирование и активизация своего поведения;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ситуации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успеха – целенаправленное создание преподавателем комплекса внешних условий, способствующих получению студентами удовлетворения, проявлению положительных эмоций;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рефлексия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– самоанализ, самооценка участниками образовательного процесса своей деятельности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Ошибочным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является мнение, что интерактивные занятия – это те, где применяется интерактивная доска. Интерактивными могут быть любые занятия в которых реализуются основные признаки интерактивного взаимодействия (лекции, семинары) преподавателя, студента, студенческой группы. Лабораторные и практические занятия по определению, по сути своей являются интерактивными.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6F996-7BDD-4A85-9277-97883656A30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6F996-7BDD-4A85-9277-97883656A30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Необходимость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рассмотрения данной технологии обусловлена следующими двумя причинами: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первая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вытекает из общей направленности развития образования, его ориентации не столько на получение конкретных знаний, сколько на формирование профессиональной компетентности, умений и навыков мыслительной деятельности, развитие способностей личности, среди которых особое внимание уделяется способности к обучению, смене парадигмы мышления, умению перерабатывать огромные массивы информации;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вторая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вытекает из развития требований к качеству специалиста, который, помимо удовлетворения требованиям первой тенденции, должен обладать также способностью оптимального поведения в различных ситуациях, отличаться системностью и эффективностью действий в условиях кризиса.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6F996-7BDD-4A85-9277-97883656A30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536575"/>
            <a:ext cx="4897437" cy="36734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3577" y="4287337"/>
            <a:ext cx="5388610" cy="5206094"/>
          </a:xfrm>
        </p:spPr>
        <p:txBody>
          <a:bodyPr>
            <a:no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История возникновения кейс-метода берет свое начало в школе права Гарвардского университета, где он впервые был применен в учебном процессе в 1870 году, а затем с 1920 года стал широко использоваться в Гарвардской школе бизнеса в обучении экономике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бизнес-наукам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Первые подборки кейсов были опубликованы в 1925 году в Отчетах Гарвардского университета о бизнесе.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 настоящее время сосуществуют две классические школы кейс-метода – Гарвардская (американская) и Манчестерская (европейская). В рамках первой школы целью метода является обучение поиску единственно верного решения, вторая – предполагает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многовариантность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решения проблемы. Американские кейсы больше по объему (20-25 страниц текста, плюс 8-10 страниц иллюстраций), европейские кейсы в 1,5-2 раза короче.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 России кейс-метод стал известен преподавателям экономических дисциплин под названием «метод казусов» лишь  был в 20-е годы прошлого столетия. В сентябре 1926 года состоялась конференция преподавателей по экономическим дисциплинам в совпартшколах, на которой рассматривались вопросы применения различных методов и методик обучения, в том числе метод казусов. Однако кейс-метод, достоинства которого так хорошо понимали преподаватели экономических дисциплин, тем не менее, не применялся в России достаточно долго. Интерес к нему возник лишь в конце двадцатого столетия.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 настоящее время кейс-метод достаточно широко применяется при подготовке экономических кадров в ряде ведущих экономических вузов России. Использование этого метода в обучении студентов экономических специальностей позволяет повысить познавательный интерес к изучаемым дисциплинам, улучшить понимание экономических законов, способствует развитию исследовательских, коммуникативных и творческих навыков принятия решений.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6F996-7BDD-4A85-9277-97883656A30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Этот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метод относится к неигровым имитационным активным методам обучения.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Непосредственная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цель кейс-метода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совместными усилиями группы студентов проанализировать ситуацию – кейс, возникающую при конкретном положении дел, и выработать практическое решение; окончание процесса – оценка предложенных алгоритмов и выбор лучшего в контексте поставленной проблемы.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Кейс-метод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является инструментом, позволяющим применить теоретические знания к решению практических задач, и способствует развитию у студентов самостоятельного мышления, умения выслушивать и учитывать альтернативную точку зрения,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аргументированно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высказать свою. С помощью этого метода студенты имеют возможность проявить и усовершенствовать аналитические и оценочные навыки, научиться работать в команде, находить наиболее рациональное решение поставленной проблемы.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Основная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функция кейс-метода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учить студентов решать сложные неструктурированные проблемы, которые не возможно решить аналитическим способом.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       Отличительной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особенностью кейс-метода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является создание проблемной ситуации на основе фактов из реальной жизни, то есть для того чтобы учебный процесс на основе кейс-метода был эффективным, необходимы два условия: хороший кейс и определенная методика его использования в учебном процессе. Остановимся подробнее на каждом из условий, раскрыв их содержание.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6F996-7BDD-4A85-9277-97883656A30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Rectangle 17"/>
          <p:cNvSpPr>
            <a:spLocks noChangeArrowheads="1"/>
          </p:cNvSpPr>
          <p:nvPr/>
        </p:nvSpPr>
        <p:spPr bwMode="ltGray">
          <a:xfrm>
            <a:off x="-1588" y="5157788"/>
            <a:ext cx="9145588" cy="1708150"/>
          </a:xfrm>
          <a:prstGeom prst="rect">
            <a:avLst/>
          </a:prstGeom>
          <a:solidFill>
            <a:schemeClr val="bg2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white">
          <a:xfrm>
            <a:off x="0" y="0"/>
            <a:ext cx="9144000" cy="4935538"/>
          </a:xfrm>
          <a:prstGeom prst="rect">
            <a:avLst/>
          </a:prstGeom>
          <a:solidFill>
            <a:schemeClr val="tx1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ltGray">
          <a:xfrm>
            <a:off x="1270000" y="4933950"/>
            <a:ext cx="7874000" cy="223838"/>
          </a:xfrm>
          <a:prstGeom prst="rect">
            <a:avLst/>
          </a:prstGeom>
          <a:solidFill>
            <a:schemeClr val="hlink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752600" y="3733800"/>
            <a:ext cx="60198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>
                <a:solidFill>
                  <a:srgbClr val="84A1E8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4254500" y="5638800"/>
            <a:ext cx="1079500" cy="603250"/>
            <a:chOff x="2680" y="3678"/>
            <a:chExt cx="680" cy="380"/>
          </a:xfrm>
        </p:grpSpPr>
        <p:sp>
          <p:nvSpPr>
            <p:cNvPr id="3086" name="Text Box 14"/>
            <p:cNvSpPr txBox="1">
              <a:spLocks noChangeArrowheads="1"/>
            </p:cNvSpPr>
            <p:nvPr/>
          </p:nvSpPr>
          <p:spPr bwMode="gray">
            <a:xfrm>
              <a:off x="2680" y="3789"/>
              <a:ext cx="68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200" b="1">
                  <a:solidFill>
                    <a:schemeClr val="tx2"/>
                  </a:solidFill>
                  <a:latin typeface="Verdana" pitchFamily="34" charset="0"/>
                </a:rPr>
                <a:t>LOGO</a:t>
              </a:r>
            </a:p>
          </p:txBody>
        </p:sp>
        <p:sp>
          <p:nvSpPr>
            <p:cNvPr id="3087" name="AutoShape 15"/>
            <p:cNvSpPr>
              <a:spLocks noChangeArrowheads="1"/>
            </p:cNvSpPr>
            <p:nvPr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92" name="Rectangle 20"/>
          <p:cNvSpPr>
            <a:spLocks noChangeArrowheads="1"/>
          </p:cNvSpPr>
          <p:nvPr/>
        </p:nvSpPr>
        <p:spPr bwMode="gray">
          <a:xfrm>
            <a:off x="-9525" y="4935538"/>
            <a:ext cx="1282700" cy="222250"/>
          </a:xfrm>
          <a:prstGeom prst="rect">
            <a:avLst/>
          </a:prstGeom>
          <a:solidFill>
            <a:schemeClr val="accent1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3093" name="Object 21"/>
          <p:cNvGraphicFramePr>
            <a:graphicFrameLocks noChangeAspect="1"/>
          </p:cNvGraphicFramePr>
          <p:nvPr/>
        </p:nvGraphicFramePr>
        <p:xfrm>
          <a:off x="1279525" y="5054600"/>
          <a:ext cx="2351088" cy="609600"/>
        </p:xfrm>
        <a:graphic>
          <a:graphicData uri="http://schemas.openxmlformats.org/presentationml/2006/ole">
            <p:oleObj spid="_x0000_s3093" name="Image" r:id="rId3" imgW="2539683" imgH="609524" progId="">
              <p:embed/>
            </p:oleObj>
          </a:graphicData>
        </a:graphic>
      </p:graphicFrame>
      <p:graphicFrame>
        <p:nvGraphicFramePr>
          <p:cNvPr id="3094" name="Object 22"/>
          <p:cNvGraphicFramePr>
            <a:graphicFrameLocks noChangeAspect="1"/>
          </p:cNvGraphicFramePr>
          <p:nvPr/>
        </p:nvGraphicFramePr>
        <p:xfrm>
          <a:off x="0" y="3500438"/>
          <a:ext cx="1266825" cy="1430337"/>
        </p:xfrm>
        <a:graphic>
          <a:graphicData uri="http://schemas.openxmlformats.org/presentationml/2006/ole">
            <p:oleObj spid="_x0000_s3094" name="Image" r:id="rId4" imgW="2539683" imgH="2539683" progId="">
              <p:embed/>
            </p:oleObj>
          </a:graphicData>
        </a:graphic>
      </p:graphicFrame>
      <p:sp>
        <p:nvSpPr>
          <p:cNvPr id="3095" name="Rectangle 23"/>
          <p:cNvSpPr>
            <a:spLocks noChangeArrowheads="1"/>
          </p:cNvSpPr>
          <p:nvPr/>
        </p:nvSpPr>
        <p:spPr bwMode="invGray">
          <a:xfrm>
            <a:off x="1266825" y="1125538"/>
            <a:ext cx="2368550" cy="4535487"/>
          </a:xfrm>
          <a:prstGeom prst="rect">
            <a:avLst/>
          </a:prstGeom>
          <a:noFill/>
          <a:ln w="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96" name="Rectangle 24"/>
          <p:cNvSpPr>
            <a:spLocks noChangeArrowheads="1"/>
          </p:cNvSpPr>
          <p:nvPr/>
        </p:nvSpPr>
        <p:spPr bwMode="invGray">
          <a:xfrm flipH="1">
            <a:off x="8221663" y="0"/>
            <a:ext cx="95250" cy="2060575"/>
          </a:xfrm>
          <a:prstGeom prst="rect">
            <a:avLst/>
          </a:prstGeom>
          <a:solidFill>
            <a:schemeClr val="accent1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97" name="Rectangle 25"/>
          <p:cNvSpPr>
            <a:spLocks noChangeArrowheads="1"/>
          </p:cNvSpPr>
          <p:nvPr/>
        </p:nvSpPr>
        <p:spPr bwMode="invGray">
          <a:xfrm>
            <a:off x="250825" y="260350"/>
            <a:ext cx="8569325" cy="4392613"/>
          </a:xfrm>
          <a:prstGeom prst="rect">
            <a:avLst/>
          </a:prstGeom>
          <a:noFill/>
          <a:ln w="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98" name="Rectangle 26"/>
          <p:cNvSpPr>
            <a:spLocks noChangeArrowheads="1"/>
          </p:cNvSpPr>
          <p:nvPr/>
        </p:nvSpPr>
        <p:spPr bwMode="invGray">
          <a:xfrm>
            <a:off x="7775575" y="908050"/>
            <a:ext cx="1368425" cy="1439863"/>
          </a:xfrm>
          <a:prstGeom prst="rect">
            <a:avLst/>
          </a:prstGeom>
          <a:noFill/>
          <a:ln w="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99" name="Rectangle 27"/>
          <p:cNvSpPr>
            <a:spLocks noChangeArrowheads="1"/>
          </p:cNvSpPr>
          <p:nvPr/>
        </p:nvSpPr>
        <p:spPr bwMode="invGray">
          <a:xfrm>
            <a:off x="611188" y="1916113"/>
            <a:ext cx="7921625" cy="1584325"/>
          </a:xfrm>
          <a:prstGeom prst="rect">
            <a:avLst/>
          </a:prstGeom>
          <a:noFill/>
          <a:ln w="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981200"/>
            <a:ext cx="7239000" cy="1524000"/>
          </a:xfrm>
        </p:spPr>
        <p:txBody>
          <a:bodyPr/>
          <a:lstStyle>
            <a:lvl1pPr>
              <a:defRPr sz="4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432656-3587-4B09-A671-9E36965610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33363"/>
            <a:ext cx="2057400" cy="6276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33363"/>
            <a:ext cx="6019800" cy="6276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2C04D1-AF13-474A-A0E2-3045D66B29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713" y="233363"/>
            <a:ext cx="7862887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62063"/>
            <a:ext cx="8229600" cy="52482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505200" y="6448425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17C9D8F4-7F2D-48A5-AA08-AD543B16D0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990C48-1455-47E1-8349-0BAA288505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5236C3-C29C-4F0E-9313-001D51C598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62063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62063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3BDC52-ED08-44DD-895F-35798D3EDF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FD0F66-B6C9-49D3-9BFA-2BE05C4878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2864EB-A4E0-472C-9A9E-2FCB8C718E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2D225C-C6FE-4C28-B5D0-9ABCC000E8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5A4982-71FF-42FD-A219-CD24B79820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370CE1-1369-4526-8204-66A33CBDF4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ltGray">
          <a:xfrm>
            <a:off x="0" y="981075"/>
            <a:ext cx="250825" cy="5891213"/>
          </a:xfrm>
          <a:prstGeom prst="rect">
            <a:avLst/>
          </a:prstGeom>
          <a:solidFill>
            <a:schemeClr val="hlink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ltGray">
          <a:xfrm>
            <a:off x="0" y="0"/>
            <a:ext cx="1403350" cy="1247775"/>
          </a:xfrm>
          <a:prstGeom prst="rect">
            <a:avLst/>
          </a:prstGeom>
          <a:solidFill>
            <a:schemeClr val="accent1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invGray">
          <a:xfrm>
            <a:off x="1403350" y="0"/>
            <a:ext cx="7740650" cy="1052513"/>
          </a:xfrm>
          <a:prstGeom prst="rect">
            <a:avLst/>
          </a:prstGeom>
          <a:solidFill>
            <a:schemeClr val="tx2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invGray">
          <a:xfrm>
            <a:off x="8820150" y="0"/>
            <a:ext cx="73025" cy="765175"/>
          </a:xfrm>
          <a:prstGeom prst="rect">
            <a:avLst/>
          </a:prstGeom>
          <a:solidFill>
            <a:schemeClr val="accent1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white">
          <a:xfrm>
            <a:off x="179388" y="134938"/>
            <a:ext cx="8785225" cy="773112"/>
          </a:xfrm>
          <a:prstGeom prst="rect">
            <a:avLst/>
          </a:prstGeom>
          <a:noFill/>
          <a:ln w="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468313" y="6481763"/>
            <a:ext cx="8424862" cy="0"/>
          </a:xfrm>
          <a:prstGeom prst="line">
            <a:avLst/>
          </a:prstGeom>
          <a:noFill/>
          <a:ln w="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2063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505575"/>
            <a:ext cx="2514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+mn-lt"/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010400" y="6477000"/>
            <a:ext cx="1828800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+mn-lt"/>
              </a:defRPr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05200" y="6448425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latin typeface="+mn-lt"/>
              </a:defRPr>
            </a:lvl1pPr>
          </a:lstStyle>
          <a:p>
            <a:fld id="{0684ADCB-D148-40F7-9C4A-5DFF84803E20}" type="slidenum">
              <a:rPr lang="en-US"/>
              <a:pPr/>
              <a:t>‹#›</a:t>
            </a:fld>
            <a:endParaRPr lang="en-US"/>
          </a:p>
        </p:txBody>
      </p:sp>
      <p:graphicFrame>
        <p:nvGraphicFramePr>
          <p:cNvPr id="1045" name="Object 21"/>
          <p:cNvGraphicFramePr>
            <a:graphicFrameLocks noChangeAspect="1"/>
          </p:cNvGraphicFramePr>
          <p:nvPr/>
        </p:nvGraphicFramePr>
        <p:xfrm>
          <a:off x="0" y="0"/>
          <a:ext cx="971550" cy="1042988"/>
        </p:xfrm>
        <a:graphic>
          <a:graphicData uri="http://schemas.openxmlformats.org/presentationml/2006/ole">
            <p:oleObj spid="_x0000_s1045" name="Image" r:id="rId15" imgW="2539683" imgH="2539683" progId="">
              <p:embed/>
            </p:oleObj>
          </a:graphicData>
        </a:graphic>
      </p:graphicFrame>
      <p:sp>
        <p:nvSpPr>
          <p:cNvPr id="1046" name="Rectangle 22"/>
          <p:cNvSpPr>
            <a:spLocks noChangeArrowheads="1"/>
          </p:cNvSpPr>
          <p:nvPr/>
        </p:nvSpPr>
        <p:spPr bwMode="invGray">
          <a:xfrm>
            <a:off x="1187450" y="908050"/>
            <a:ext cx="7956550" cy="144463"/>
          </a:xfrm>
          <a:prstGeom prst="rect">
            <a:avLst/>
          </a:prstGeom>
          <a:solidFill>
            <a:schemeClr val="tx1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invGray">
          <a:xfrm>
            <a:off x="971550" y="0"/>
            <a:ext cx="431800" cy="1052513"/>
          </a:xfrm>
          <a:prstGeom prst="rect">
            <a:avLst/>
          </a:prstGeom>
          <a:solidFill>
            <a:schemeClr val="tx1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747713" y="233363"/>
            <a:ext cx="7862887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3C43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3C43F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3C43F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3C43F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3C43F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3C43F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3C43F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3C43F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3C43F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472" y="785794"/>
            <a:ext cx="7667628" cy="2290778"/>
          </a:xfrm>
        </p:spPr>
        <p:txBody>
          <a:bodyPr/>
          <a:lstStyle/>
          <a:p>
            <a:r>
              <a:rPr lang="ru-RU" dirty="0" smtClean="0"/>
              <a:t>Современные образовательные технологии в подготовке бакалавров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733800"/>
            <a:ext cx="6019800" cy="69533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1800" b="1" dirty="0" smtClean="0"/>
              <a:t>Методический семинар</a:t>
            </a:r>
          </a:p>
          <a:p>
            <a:pPr>
              <a:lnSpc>
                <a:spcPct val="90000"/>
              </a:lnSpc>
            </a:pPr>
            <a:r>
              <a:rPr lang="ru-RU" sz="1800" b="1" dirty="0" smtClean="0"/>
              <a:t>21 января 2013 года</a:t>
            </a:r>
            <a:endParaRPr 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</a:t>
            </a:r>
            <a:r>
              <a:rPr lang="ru-RU" dirty="0" smtClean="0"/>
              <a:t>3. Категории метода</a:t>
            </a:r>
            <a:endParaRPr lang="en-US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9125" y="1428736"/>
            <a:ext cx="7824788" cy="4854575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endParaRPr lang="ru-RU" b="1" dirty="0" smtClean="0">
              <a:solidFill>
                <a:schemeClr val="tx2"/>
              </a:solidFill>
            </a:endParaRPr>
          </a:p>
          <a:p>
            <a:pPr algn="just">
              <a:lnSpc>
                <a:spcPct val="80000"/>
              </a:lnSpc>
            </a:pPr>
            <a:endParaRPr lang="ru-RU" b="1" dirty="0" smtClean="0">
              <a:solidFill>
                <a:schemeClr val="tx2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ru-RU" b="1" dirty="0" smtClean="0">
                <a:solidFill>
                  <a:schemeClr val="tx2"/>
                </a:solidFill>
              </a:rPr>
              <a:t>Кейс </a:t>
            </a:r>
            <a:r>
              <a:rPr lang="ru-RU" b="1" dirty="0" smtClean="0">
                <a:solidFill>
                  <a:schemeClr val="tx2"/>
                </a:solidFill>
              </a:rPr>
              <a:t>– это конкретная учебная </a:t>
            </a:r>
            <a:r>
              <a:rPr lang="ru-RU" b="1" dirty="0" smtClean="0">
                <a:solidFill>
                  <a:schemeClr val="tx2"/>
                </a:solidFill>
              </a:rPr>
              <a:t>специально </a:t>
            </a:r>
            <a:r>
              <a:rPr lang="ru-RU" b="1" dirty="0" smtClean="0">
                <a:solidFill>
                  <a:schemeClr val="tx2"/>
                </a:solidFill>
              </a:rPr>
              <a:t>разработанная на </a:t>
            </a:r>
            <a:r>
              <a:rPr lang="ru-RU" b="1" dirty="0" err="1" smtClean="0">
                <a:solidFill>
                  <a:schemeClr val="tx2"/>
                </a:solidFill>
              </a:rPr>
              <a:t>ос-нове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smtClean="0">
                <a:solidFill>
                  <a:schemeClr val="tx2"/>
                </a:solidFill>
              </a:rPr>
              <a:t>фактического материала </a:t>
            </a:r>
            <a:r>
              <a:rPr lang="ru-RU" b="1" dirty="0" err="1" smtClean="0">
                <a:solidFill>
                  <a:schemeClr val="tx2"/>
                </a:solidFill>
              </a:rPr>
              <a:t>си-туация</a:t>
            </a:r>
            <a:r>
              <a:rPr lang="ru-RU" b="1" dirty="0" smtClean="0">
                <a:solidFill>
                  <a:schemeClr val="tx2"/>
                </a:solidFill>
              </a:rPr>
              <a:t>, представляющая единый </a:t>
            </a:r>
            <a:r>
              <a:rPr lang="ru-RU" b="1" dirty="0" smtClean="0">
                <a:solidFill>
                  <a:schemeClr val="tx2"/>
                </a:solidFill>
              </a:rPr>
              <a:t>информационный </a:t>
            </a:r>
            <a:r>
              <a:rPr lang="ru-RU" b="1" dirty="0" smtClean="0">
                <a:solidFill>
                  <a:schemeClr val="tx2"/>
                </a:solidFill>
              </a:rPr>
              <a:t>комплекс, </a:t>
            </a:r>
            <a:r>
              <a:rPr lang="ru-RU" b="1" dirty="0" err="1" smtClean="0">
                <a:solidFill>
                  <a:schemeClr val="tx2"/>
                </a:solidFill>
              </a:rPr>
              <a:t>пред-назначенный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smtClean="0">
                <a:solidFill>
                  <a:schemeClr val="tx2"/>
                </a:solidFill>
              </a:rPr>
              <a:t>для последующего разбора на учебных занятиях 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endParaRPr lang="en-US" b="1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endParaRPr lang="en-US" sz="2600" b="1" dirty="0">
              <a:solidFill>
                <a:schemeClr val="tx2"/>
              </a:solidFill>
            </a:endParaRPr>
          </a:p>
        </p:txBody>
      </p:sp>
      <p:sp>
        <p:nvSpPr>
          <p:cNvPr id="6" name="Дата 3"/>
          <p:cNvSpPr txBox="1">
            <a:spLocks/>
          </p:cNvSpPr>
          <p:nvPr/>
        </p:nvSpPr>
        <p:spPr bwMode="auto">
          <a:xfrm>
            <a:off x="381000" y="6505575"/>
            <a:ext cx="2514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21 января 2013 года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715140" y="6477000"/>
            <a:ext cx="2124060" cy="238147"/>
          </a:xfrm>
        </p:spPr>
        <p:txBody>
          <a:bodyPr/>
          <a:lstStyle/>
          <a:p>
            <a:r>
              <a:rPr lang="ru-RU" dirty="0" smtClean="0"/>
              <a:t>ОФ ОУП ВПО «АТиСО»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</a:t>
            </a:r>
            <a:r>
              <a:rPr lang="ru-RU" dirty="0" smtClean="0"/>
              <a:t>3. </a:t>
            </a:r>
            <a:r>
              <a:rPr lang="ru-RU" dirty="0" smtClean="0"/>
              <a:t>К</a:t>
            </a:r>
            <a:r>
              <a:rPr lang="ru-RU" dirty="0" smtClean="0"/>
              <a:t>атегории метода</a:t>
            </a:r>
            <a:endParaRPr lang="en-US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9125" y="1428736"/>
            <a:ext cx="7824788" cy="4854575"/>
          </a:xfrm>
        </p:spPr>
        <p:txBody>
          <a:bodyPr/>
          <a:lstStyle/>
          <a:p>
            <a:pPr algn="ctr">
              <a:lnSpc>
                <a:spcPct val="80000"/>
              </a:lnSpc>
              <a:buNone/>
            </a:pPr>
            <a:r>
              <a:rPr lang="ru-RU" sz="2600" b="1" dirty="0" smtClean="0">
                <a:solidFill>
                  <a:schemeClr val="tx2"/>
                </a:solidFill>
              </a:rPr>
              <a:t>Требования к кейсу:</a:t>
            </a:r>
          </a:p>
          <a:p>
            <a:pPr algn="ctr">
              <a:lnSpc>
                <a:spcPct val="80000"/>
              </a:lnSpc>
            </a:pPr>
            <a:endParaRPr lang="en-US" sz="2000" b="1" dirty="0">
              <a:solidFill>
                <a:schemeClr val="tx2"/>
              </a:solidFill>
            </a:endParaRPr>
          </a:p>
          <a:p>
            <a:pPr lvl="1" algn="just">
              <a:lnSpc>
                <a:spcPct val="80000"/>
              </a:lnSpc>
            </a:pPr>
            <a:r>
              <a:rPr lang="ru-RU" sz="2400" dirty="0" smtClean="0"/>
              <a:t>соответствовать </a:t>
            </a:r>
            <a:r>
              <a:rPr lang="ru-RU" sz="2400" dirty="0" smtClean="0"/>
              <a:t>четко поставленной цели создания</a:t>
            </a:r>
            <a:r>
              <a:rPr lang="ru-RU" sz="2400" dirty="0" smtClean="0"/>
              <a:t>;</a:t>
            </a:r>
          </a:p>
          <a:p>
            <a:pPr lvl="1" algn="just">
              <a:lnSpc>
                <a:spcPct val="80000"/>
              </a:lnSpc>
            </a:pPr>
            <a:r>
              <a:rPr lang="ru-RU" sz="2400" dirty="0" smtClean="0"/>
              <a:t>иметь </a:t>
            </a:r>
            <a:r>
              <a:rPr lang="ru-RU" sz="2400" dirty="0" smtClean="0"/>
              <a:t>соответствующий уровень трудности</a:t>
            </a:r>
            <a:r>
              <a:rPr lang="ru-RU" sz="2400" dirty="0" smtClean="0"/>
              <a:t>;</a:t>
            </a:r>
          </a:p>
          <a:p>
            <a:pPr lvl="1" algn="just">
              <a:lnSpc>
                <a:spcPct val="80000"/>
              </a:lnSpc>
            </a:pPr>
            <a:r>
              <a:rPr lang="ru-RU" sz="2400" dirty="0" smtClean="0"/>
              <a:t>иллюстрировать </a:t>
            </a:r>
            <a:r>
              <a:rPr lang="ru-RU" sz="2400" dirty="0" smtClean="0"/>
              <a:t>несколько аспектов экономической жизни</a:t>
            </a:r>
            <a:r>
              <a:rPr lang="ru-RU" sz="2400" dirty="0" smtClean="0"/>
              <a:t>;</a:t>
            </a:r>
          </a:p>
          <a:p>
            <a:pPr lvl="1" algn="just">
              <a:lnSpc>
                <a:spcPct val="80000"/>
              </a:lnSpc>
            </a:pPr>
            <a:r>
              <a:rPr lang="ru-RU" sz="2400" dirty="0" smtClean="0"/>
              <a:t>не </a:t>
            </a:r>
            <a:r>
              <a:rPr lang="ru-RU" sz="2400" dirty="0" smtClean="0"/>
              <a:t>устаревать слишком быстро</a:t>
            </a:r>
            <a:r>
              <a:rPr lang="ru-RU" sz="2400" dirty="0" smtClean="0"/>
              <a:t>;</a:t>
            </a:r>
          </a:p>
          <a:p>
            <a:pPr lvl="1" algn="just">
              <a:lnSpc>
                <a:spcPct val="80000"/>
              </a:lnSpc>
            </a:pPr>
            <a:r>
              <a:rPr lang="ru-RU" sz="2400" dirty="0" smtClean="0"/>
              <a:t>быть </a:t>
            </a:r>
            <a:r>
              <a:rPr lang="ru-RU" sz="2400" dirty="0" smtClean="0"/>
              <a:t>актуальным на сегодняшний день</a:t>
            </a:r>
            <a:r>
              <a:rPr lang="ru-RU" sz="2400" dirty="0" smtClean="0"/>
              <a:t>;</a:t>
            </a:r>
          </a:p>
          <a:p>
            <a:pPr lvl="1" algn="just">
              <a:lnSpc>
                <a:spcPct val="80000"/>
              </a:lnSpc>
            </a:pPr>
            <a:r>
              <a:rPr lang="ru-RU" sz="2400" dirty="0" smtClean="0"/>
              <a:t>иллюстрировать </a:t>
            </a:r>
            <a:r>
              <a:rPr lang="ru-RU" sz="2400" dirty="0" smtClean="0"/>
              <a:t>типичные ситуации; </a:t>
            </a:r>
            <a:endParaRPr lang="ru-RU" sz="2400" dirty="0" smtClean="0"/>
          </a:p>
          <a:p>
            <a:pPr lvl="1" algn="just">
              <a:lnSpc>
                <a:spcPct val="80000"/>
              </a:lnSpc>
            </a:pPr>
            <a:r>
              <a:rPr lang="ru-RU" sz="2400" dirty="0" smtClean="0"/>
              <a:t>развивать </a:t>
            </a:r>
            <a:r>
              <a:rPr lang="ru-RU" sz="2400" dirty="0" smtClean="0"/>
              <a:t>аналитическое мышление</a:t>
            </a:r>
            <a:r>
              <a:rPr lang="ru-RU" sz="2400" dirty="0" smtClean="0"/>
              <a:t>;</a:t>
            </a:r>
          </a:p>
          <a:p>
            <a:pPr lvl="1" algn="just">
              <a:lnSpc>
                <a:spcPct val="80000"/>
              </a:lnSpc>
            </a:pPr>
            <a:r>
              <a:rPr lang="ru-RU" sz="2400" dirty="0" smtClean="0"/>
              <a:t>провоцировать </a:t>
            </a:r>
            <a:r>
              <a:rPr lang="ru-RU" sz="2400" dirty="0" smtClean="0"/>
              <a:t>дискуссию; иметь несколько </a:t>
            </a:r>
            <a:r>
              <a:rPr lang="ru-RU" sz="2400" dirty="0" smtClean="0"/>
              <a:t>решений</a:t>
            </a:r>
            <a:r>
              <a:rPr lang="ru-RU" sz="2200" dirty="0" smtClean="0">
                <a:latin typeface="Arial" charset="0"/>
              </a:rPr>
              <a:t>. </a:t>
            </a:r>
            <a:endParaRPr lang="en-US" sz="2200" dirty="0"/>
          </a:p>
        </p:txBody>
      </p:sp>
      <p:sp>
        <p:nvSpPr>
          <p:cNvPr id="6" name="Дата 3"/>
          <p:cNvSpPr txBox="1">
            <a:spLocks/>
          </p:cNvSpPr>
          <p:nvPr/>
        </p:nvSpPr>
        <p:spPr bwMode="auto">
          <a:xfrm>
            <a:off x="381000" y="6505575"/>
            <a:ext cx="2514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21 января 2013 года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715140" y="6477000"/>
            <a:ext cx="2124060" cy="238147"/>
          </a:xfrm>
        </p:spPr>
        <p:txBody>
          <a:bodyPr/>
          <a:lstStyle/>
          <a:p>
            <a:r>
              <a:rPr lang="ru-RU" dirty="0" smtClean="0"/>
              <a:t>ОФ ОУП ВПО «АТиСО»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3. Категории метода</a:t>
            </a:r>
            <a:endParaRPr lang="en-US" dirty="0"/>
          </a:p>
        </p:txBody>
      </p:sp>
      <p:sp>
        <p:nvSpPr>
          <p:cNvPr id="92163" name="AutoShape 3"/>
          <p:cNvSpPr>
            <a:spLocks noChangeArrowheads="1"/>
          </p:cNvSpPr>
          <p:nvPr/>
        </p:nvSpPr>
        <p:spPr bwMode="gray">
          <a:xfrm>
            <a:off x="2078038" y="2305050"/>
            <a:ext cx="5530850" cy="2743200"/>
          </a:xfrm>
          <a:prstGeom prst="upArrow">
            <a:avLst>
              <a:gd name="adj1" fmla="val 57824"/>
              <a:gd name="adj2" fmla="val 5439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164" name="AutoShape 4"/>
          <p:cNvSpPr>
            <a:spLocks noChangeArrowheads="1"/>
          </p:cNvSpPr>
          <p:nvPr/>
        </p:nvSpPr>
        <p:spPr bwMode="gray">
          <a:xfrm>
            <a:off x="1849438" y="1543050"/>
            <a:ext cx="5791200" cy="574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tint val="64314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Классификация кейсов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gray">
          <a:xfrm>
            <a:off x="3571868" y="2914650"/>
            <a:ext cx="2496837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000" dirty="0" smtClean="0">
                <a:solidFill>
                  <a:srgbClr val="FF0000"/>
                </a:solidFill>
              </a:rPr>
              <a:t>Основание первое-</a:t>
            </a:r>
          </a:p>
          <a:p>
            <a:pPr algn="ctr" eaLnBrk="0" hangingPunct="0"/>
            <a:r>
              <a:rPr lang="ru-RU" sz="2000" dirty="0" smtClean="0">
                <a:solidFill>
                  <a:srgbClr val="FF0000"/>
                </a:solidFill>
              </a:rPr>
              <a:t>сложность</a:t>
            </a:r>
            <a:endParaRPr lang="en-US" sz="2000" dirty="0">
              <a:solidFill>
                <a:srgbClr val="FF0000"/>
              </a:solidFill>
            </a:endParaRPr>
          </a:p>
        </p:txBody>
      </p:sp>
      <p:grpSp>
        <p:nvGrpSpPr>
          <p:cNvPr id="92166" name="Group 6"/>
          <p:cNvGrpSpPr>
            <a:grpSpLocks/>
          </p:cNvGrpSpPr>
          <p:nvPr/>
        </p:nvGrpSpPr>
        <p:grpSpPr bwMode="auto">
          <a:xfrm>
            <a:off x="1071563" y="4178300"/>
            <a:ext cx="1595435" cy="2070100"/>
            <a:chOff x="566" y="2476"/>
            <a:chExt cx="1005" cy="1304"/>
          </a:xfrm>
        </p:grpSpPr>
        <p:grpSp>
          <p:nvGrpSpPr>
            <p:cNvPr id="92167" name="Group 7"/>
            <p:cNvGrpSpPr>
              <a:grpSpLocks/>
            </p:cNvGrpSpPr>
            <p:nvPr/>
          </p:nvGrpSpPr>
          <p:grpSpPr bwMode="auto">
            <a:xfrm>
              <a:off x="566" y="2476"/>
              <a:ext cx="966" cy="954"/>
              <a:chOff x="611" y="1584"/>
              <a:chExt cx="1287" cy="1296"/>
            </a:xfrm>
          </p:grpSpPr>
          <p:grpSp>
            <p:nvGrpSpPr>
              <p:cNvPr id="92168" name="Group 8"/>
              <p:cNvGrpSpPr>
                <a:grpSpLocks/>
              </p:cNvGrpSpPr>
              <p:nvPr/>
            </p:nvGrpSpPr>
            <p:grpSpPr bwMode="auto">
              <a:xfrm>
                <a:off x="624" y="1584"/>
                <a:ext cx="1248" cy="1296"/>
                <a:chOff x="2016" y="1920"/>
                <a:chExt cx="1680" cy="1680"/>
              </a:xfrm>
            </p:grpSpPr>
            <p:sp>
              <p:nvSpPr>
                <p:cNvPr id="92169" name="Oval 9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3529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170" name="Freeform 1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2171" name="Text Box 11"/>
              <p:cNvSpPr txBox="1">
                <a:spLocks noChangeArrowheads="1"/>
              </p:cNvSpPr>
              <p:nvPr/>
            </p:nvSpPr>
            <p:spPr bwMode="gray">
              <a:xfrm>
                <a:off x="611" y="2043"/>
                <a:ext cx="1287" cy="3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ru-RU" sz="12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Иллюстративные</a:t>
                </a:r>
              </a:p>
              <a:p>
                <a:pPr algn="ctr" eaLnBrk="0" hangingPunct="0"/>
                <a:r>
                  <a:rPr lang="ru-RU" sz="12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у</a:t>
                </a:r>
                <a:r>
                  <a:rPr lang="ru-RU" sz="12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чебные кейсы</a:t>
                </a:r>
                <a:endParaRPr lang="en-US" sz="12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92172" name="Oval 12"/>
            <p:cNvSpPr>
              <a:spLocks noChangeArrowheads="1"/>
            </p:cNvSpPr>
            <p:nvPr/>
          </p:nvSpPr>
          <p:spPr bwMode="gray">
            <a:xfrm>
              <a:off x="576" y="3504"/>
              <a:ext cx="995" cy="276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</p:grpSp>
      <p:grpSp>
        <p:nvGrpSpPr>
          <p:cNvPr id="92173" name="Group 13"/>
          <p:cNvGrpSpPr>
            <a:grpSpLocks/>
          </p:cNvGrpSpPr>
          <p:nvPr/>
        </p:nvGrpSpPr>
        <p:grpSpPr bwMode="auto">
          <a:xfrm>
            <a:off x="2992438" y="4178300"/>
            <a:ext cx="1617662" cy="2070100"/>
            <a:chOff x="1776" y="2476"/>
            <a:chExt cx="1019" cy="1304"/>
          </a:xfrm>
        </p:grpSpPr>
        <p:grpSp>
          <p:nvGrpSpPr>
            <p:cNvPr id="92174" name="Group 14"/>
            <p:cNvGrpSpPr>
              <a:grpSpLocks/>
            </p:cNvGrpSpPr>
            <p:nvPr/>
          </p:nvGrpSpPr>
          <p:grpSpPr bwMode="auto">
            <a:xfrm>
              <a:off x="1776" y="2476"/>
              <a:ext cx="960" cy="958"/>
              <a:chOff x="2016" y="1920"/>
              <a:chExt cx="1680" cy="1680"/>
            </a:xfrm>
          </p:grpSpPr>
          <p:sp>
            <p:nvSpPr>
              <p:cNvPr id="92175" name="Oval 15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5137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2176" name="Freeform 16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2177" name="Text Box 17"/>
            <p:cNvSpPr txBox="1">
              <a:spLocks noChangeArrowheads="1"/>
            </p:cNvSpPr>
            <p:nvPr/>
          </p:nvSpPr>
          <p:spPr bwMode="gray">
            <a:xfrm>
              <a:off x="1824" y="2831"/>
              <a:ext cx="864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sz="12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Учебные кейсы с </a:t>
              </a:r>
              <a:r>
                <a:rPr lang="ru-RU" sz="1200" b="1" dirty="0" err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формирова-нием</a:t>
              </a:r>
              <a:r>
                <a:rPr lang="ru-RU" sz="12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проблемы</a:t>
              </a:r>
              <a:endParaRPr lang="en-US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2178" name="Oval 18"/>
            <p:cNvSpPr>
              <a:spLocks noChangeArrowheads="1"/>
            </p:cNvSpPr>
            <p:nvPr/>
          </p:nvSpPr>
          <p:spPr bwMode="gray">
            <a:xfrm>
              <a:off x="1800" y="3504"/>
              <a:ext cx="995" cy="276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</p:grpSp>
      <p:grpSp>
        <p:nvGrpSpPr>
          <p:cNvPr id="92179" name="Group 19"/>
          <p:cNvGrpSpPr>
            <a:grpSpLocks/>
          </p:cNvGrpSpPr>
          <p:nvPr/>
        </p:nvGrpSpPr>
        <p:grpSpPr bwMode="auto">
          <a:xfrm>
            <a:off x="5049838" y="4133850"/>
            <a:ext cx="1631950" cy="2114550"/>
            <a:chOff x="3072" y="2448"/>
            <a:chExt cx="1028" cy="1332"/>
          </a:xfrm>
        </p:grpSpPr>
        <p:grpSp>
          <p:nvGrpSpPr>
            <p:cNvPr id="92180" name="Group 20"/>
            <p:cNvGrpSpPr>
              <a:grpSpLocks/>
            </p:cNvGrpSpPr>
            <p:nvPr/>
          </p:nvGrpSpPr>
          <p:grpSpPr bwMode="auto">
            <a:xfrm>
              <a:off x="3072" y="2448"/>
              <a:ext cx="960" cy="958"/>
              <a:chOff x="2016" y="1920"/>
              <a:chExt cx="1680" cy="1680"/>
            </a:xfrm>
          </p:grpSpPr>
          <p:sp>
            <p:nvSpPr>
              <p:cNvPr id="92181" name="Oval 21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5137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2182" name="Freeform 22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2183" name="Text Box 23"/>
            <p:cNvSpPr txBox="1">
              <a:spLocks noChangeArrowheads="1"/>
            </p:cNvSpPr>
            <p:nvPr/>
          </p:nvSpPr>
          <p:spPr bwMode="gray">
            <a:xfrm>
              <a:off x="3120" y="2814"/>
              <a:ext cx="864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sz="12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Учебные кейсы </a:t>
              </a:r>
              <a:r>
                <a:rPr lang="ru-RU" sz="12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без </a:t>
              </a:r>
              <a:r>
                <a:rPr lang="ru-RU" sz="1200" b="1" dirty="0" err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формиро-вания</a:t>
              </a:r>
              <a:r>
                <a:rPr lang="ru-RU" sz="12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ru-RU" sz="12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проблемы</a:t>
              </a:r>
              <a:endParaRPr lang="en-US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2184" name="Oval 24"/>
            <p:cNvSpPr>
              <a:spLocks noChangeArrowheads="1"/>
            </p:cNvSpPr>
            <p:nvPr/>
          </p:nvSpPr>
          <p:spPr bwMode="gray">
            <a:xfrm>
              <a:off x="3105" y="3504"/>
              <a:ext cx="995" cy="276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</p:grpSp>
      <p:grpSp>
        <p:nvGrpSpPr>
          <p:cNvPr id="92185" name="Group 25"/>
          <p:cNvGrpSpPr>
            <a:grpSpLocks/>
          </p:cNvGrpSpPr>
          <p:nvPr/>
        </p:nvGrpSpPr>
        <p:grpSpPr bwMode="auto">
          <a:xfrm>
            <a:off x="6954834" y="4133850"/>
            <a:ext cx="1579561" cy="2114550"/>
            <a:chOff x="4272" y="2448"/>
            <a:chExt cx="995" cy="1332"/>
          </a:xfrm>
        </p:grpSpPr>
        <p:grpSp>
          <p:nvGrpSpPr>
            <p:cNvPr id="92186" name="Group 26"/>
            <p:cNvGrpSpPr>
              <a:grpSpLocks/>
            </p:cNvGrpSpPr>
            <p:nvPr/>
          </p:nvGrpSpPr>
          <p:grpSpPr bwMode="auto">
            <a:xfrm>
              <a:off x="4273" y="2448"/>
              <a:ext cx="960" cy="965"/>
              <a:chOff x="2400" y="1488"/>
              <a:chExt cx="1152" cy="1152"/>
            </a:xfrm>
          </p:grpSpPr>
          <p:grpSp>
            <p:nvGrpSpPr>
              <p:cNvPr id="92187" name="Group 27"/>
              <p:cNvGrpSpPr>
                <a:grpSpLocks/>
              </p:cNvGrpSpPr>
              <p:nvPr/>
            </p:nvGrpSpPr>
            <p:grpSpPr bwMode="auto">
              <a:xfrm>
                <a:off x="2400" y="1488"/>
                <a:ext cx="1152" cy="1152"/>
                <a:chOff x="2016" y="1920"/>
                <a:chExt cx="1680" cy="1680"/>
              </a:xfrm>
            </p:grpSpPr>
            <p:sp>
              <p:nvSpPr>
                <p:cNvPr id="92188" name="Oval 28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shade val="2431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189" name="Freeform 29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2190" name="Text Box 30"/>
              <p:cNvSpPr txBox="1">
                <a:spLocks noChangeArrowheads="1"/>
              </p:cNvSpPr>
              <p:nvPr/>
            </p:nvSpPr>
            <p:spPr bwMode="gray">
              <a:xfrm>
                <a:off x="2555" y="1979"/>
                <a:ext cx="904" cy="3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ru-RU" sz="12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Прикладные </a:t>
                </a:r>
              </a:p>
              <a:p>
                <a:pPr algn="ctr" eaLnBrk="0" hangingPunct="0"/>
                <a:r>
                  <a:rPr lang="ru-RU" sz="12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кейсы</a:t>
                </a:r>
                <a:endParaRPr lang="en-US" sz="12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92191" name="Oval 31"/>
            <p:cNvSpPr>
              <a:spLocks noChangeArrowheads="1"/>
            </p:cNvSpPr>
            <p:nvPr/>
          </p:nvSpPr>
          <p:spPr bwMode="gray">
            <a:xfrm>
              <a:off x="4272" y="3504"/>
              <a:ext cx="995" cy="276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</p:grpSp>
      <p:sp>
        <p:nvSpPr>
          <p:cNvPr id="34" name="Дата 3"/>
          <p:cNvSpPr txBox="1">
            <a:spLocks/>
          </p:cNvSpPr>
          <p:nvPr/>
        </p:nvSpPr>
        <p:spPr bwMode="auto">
          <a:xfrm>
            <a:off x="381000" y="6505575"/>
            <a:ext cx="2514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21 января 2013 года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715140" y="6477000"/>
            <a:ext cx="2124060" cy="238147"/>
          </a:xfrm>
        </p:spPr>
        <p:txBody>
          <a:bodyPr/>
          <a:lstStyle/>
          <a:p>
            <a:r>
              <a:rPr lang="ru-RU" dirty="0" smtClean="0"/>
              <a:t>ОФ ОУП ВПО «АТиСО»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71604" y="233363"/>
            <a:ext cx="7038996" cy="563562"/>
          </a:xfrm>
        </p:spPr>
        <p:txBody>
          <a:bodyPr/>
          <a:lstStyle/>
          <a:p>
            <a:r>
              <a:rPr lang="ru-RU" sz="3600" dirty="0" smtClean="0"/>
              <a:t>Вопрос 3. Категории метода</a:t>
            </a:r>
            <a:endParaRPr lang="en-US" sz="2000" dirty="0"/>
          </a:p>
        </p:txBody>
      </p:sp>
      <p:grpSp>
        <p:nvGrpSpPr>
          <p:cNvPr id="89091" name="Group 3"/>
          <p:cNvGrpSpPr>
            <a:grpSpLocks/>
          </p:cNvGrpSpPr>
          <p:nvPr/>
        </p:nvGrpSpPr>
        <p:grpSpPr bwMode="auto">
          <a:xfrm>
            <a:off x="1219200" y="2608285"/>
            <a:ext cx="2170113" cy="3535359"/>
            <a:chOff x="720" y="1296"/>
            <a:chExt cx="1367" cy="2542"/>
          </a:xfrm>
        </p:grpSpPr>
        <p:sp>
          <p:nvSpPr>
            <p:cNvPr id="89092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9093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9094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9095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9096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9097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9098" name="Group 10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89099" name="Oval 11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89100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9101" name="Oval 1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9102" name="Oval 1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9103" name="Oval 1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89104" name="Text Box 16"/>
            <p:cNvSpPr txBox="1">
              <a:spLocks noChangeArrowheads="1"/>
            </p:cNvSpPr>
            <p:nvPr/>
          </p:nvSpPr>
          <p:spPr bwMode="gray">
            <a:xfrm>
              <a:off x="1276" y="135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89105" name="Text Box 17"/>
            <p:cNvSpPr txBox="1">
              <a:spLocks noChangeArrowheads="1"/>
            </p:cNvSpPr>
            <p:nvPr/>
          </p:nvSpPr>
          <p:spPr bwMode="gray">
            <a:xfrm>
              <a:off x="768" y="1776"/>
              <a:ext cx="1296" cy="58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dirty="0" smtClean="0">
                  <a:solidFill>
                    <a:srgbClr val="000000"/>
                  </a:solidFill>
                  <a:latin typeface="Verdana" pitchFamily="34" charset="0"/>
                </a:rPr>
                <a:t>обучающие </a:t>
              </a:r>
              <a:r>
                <a:rPr lang="ru-RU" dirty="0" smtClean="0">
                  <a:solidFill>
                    <a:srgbClr val="000000"/>
                  </a:solidFill>
                  <a:latin typeface="Verdana" pitchFamily="34" charset="0"/>
                </a:rPr>
                <a:t>анализу и оценке</a:t>
              </a:r>
              <a:endParaRPr lang="en-US" dirty="0" smtClean="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grpSp>
        <p:nvGrpSpPr>
          <p:cNvPr id="89106" name="Group 18"/>
          <p:cNvGrpSpPr>
            <a:grpSpLocks/>
          </p:cNvGrpSpPr>
          <p:nvPr/>
        </p:nvGrpSpPr>
        <p:grpSpPr bwMode="auto">
          <a:xfrm>
            <a:off x="3581400" y="2608285"/>
            <a:ext cx="2166938" cy="3535359"/>
            <a:chOff x="2208" y="1296"/>
            <a:chExt cx="1365" cy="2542"/>
          </a:xfrm>
        </p:grpSpPr>
        <p:sp>
          <p:nvSpPr>
            <p:cNvPr id="89107" name="AutoShape 19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9108" name="AutoShape 20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9109" name="AutoShape 21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73E77E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9110" name="AutoShape 22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>
                    <a:gamma/>
                    <a:tint val="33333"/>
                    <a:invGamma/>
                  </a:srgbClr>
                </a:gs>
                <a:gs pos="100000">
                  <a:srgbClr val="73E77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9111" name="Oval 23"/>
            <p:cNvSpPr>
              <a:spLocks noChangeArrowheads="1"/>
            </p:cNvSpPr>
            <p:nvPr/>
          </p:nvSpPr>
          <p:spPr bwMode="gray">
            <a:xfrm>
              <a:off x="2677" y="1296"/>
              <a:ext cx="405" cy="405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9112" name="Oval 24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9113" name="Oval 25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9114" name="Oval 26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9115" name="Oval 27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9116" name="Text Box 28"/>
            <p:cNvSpPr txBox="1">
              <a:spLocks noChangeArrowheads="1"/>
            </p:cNvSpPr>
            <p:nvPr/>
          </p:nvSpPr>
          <p:spPr bwMode="gray">
            <a:xfrm>
              <a:off x="2764" y="135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sp>
          <p:nvSpPr>
            <p:cNvPr id="89117" name="Text Box 29"/>
            <p:cNvSpPr txBox="1">
              <a:spLocks noChangeArrowheads="1"/>
            </p:cNvSpPr>
            <p:nvPr/>
          </p:nvSpPr>
          <p:spPr bwMode="gray">
            <a:xfrm>
              <a:off x="2256" y="1776"/>
              <a:ext cx="1296" cy="9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dirty="0" smtClean="0">
                  <a:solidFill>
                    <a:srgbClr val="000000"/>
                  </a:solidFill>
                  <a:latin typeface="Verdana" pitchFamily="34" charset="0"/>
                </a:rPr>
                <a:t>обучающие решению проблем и принятию решений</a:t>
              </a:r>
              <a:endParaRPr lang="en-US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89118" name="AutoShape 30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9119" name="AutoShape 31"/>
            <p:cNvSpPr>
              <a:spLocks noChangeArrowheads="1"/>
            </p:cNvSpPr>
            <p:nvPr/>
          </p:nvSpPr>
          <p:spPr bwMode="gray"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9120" name="Group 32"/>
          <p:cNvGrpSpPr>
            <a:grpSpLocks/>
          </p:cNvGrpSpPr>
          <p:nvPr/>
        </p:nvGrpSpPr>
        <p:grpSpPr bwMode="auto">
          <a:xfrm>
            <a:off x="5937250" y="2608285"/>
            <a:ext cx="2170113" cy="3535359"/>
            <a:chOff x="3692" y="1296"/>
            <a:chExt cx="1367" cy="2542"/>
          </a:xfrm>
        </p:grpSpPr>
        <p:sp>
          <p:nvSpPr>
            <p:cNvPr id="89121" name="AutoShape 33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9122" name="AutoShape 34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9123" name="AutoShape 35"/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E9E065">
                    <a:gamma/>
                    <a:tint val="57647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9124" name="AutoShape 36"/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>
                    <a:gamma/>
                    <a:tint val="33333"/>
                    <a:invGamma/>
                  </a:srgbClr>
                </a:gs>
                <a:gs pos="100000">
                  <a:srgbClr val="E9E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9125" name="Group 37"/>
            <p:cNvGrpSpPr>
              <a:grpSpLocks/>
            </p:cNvGrpSpPr>
            <p:nvPr/>
          </p:nvGrpSpPr>
          <p:grpSpPr bwMode="auto">
            <a:xfrm>
              <a:off x="4165" y="1296"/>
              <a:ext cx="405" cy="405"/>
              <a:chOff x="1289" y="582"/>
              <a:chExt cx="668" cy="668"/>
            </a:xfrm>
          </p:grpSpPr>
          <p:sp>
            <p:nvSpPr>
              <p:cNvPr id="89126" name="Oval 38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89127" name="Oval 39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9128" name="Oval 4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9129" name="Oval 41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9130" name="Oval 42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89131" name="Text Box 43"/>
            <p:cNvSpPr txBox="1">
              <a:spLocks noChangeArrowheads="1"/>
            </p:cNvSpPr>
            <p:nvPr/>
          </p:nvSpPr>
          <p:spPr bwMode="gray">
            <a:xfrm>
              <a:off x="4252" y="135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</a:rPr>
                <a:t>3</a:t>
              </a:r>
              <a:endParaRPr lang="en-US"/>
            </a:p>
          </p:txBody>
        </p:sp>
        <p:sp>
          <p:nvSpPr>
            <p:cNvPr id="89132" name="Text Box 44"/>
            <p:cNvSpPr txBox="1">
              <a:spLocks noChangeArrowheads="1"/>
            </p:cNvSpPr>
            <p:nvPr/>
          </p:nvSpPr>
          <p:spPr bwMode="gray">
            <a:xfrm>
              <a:off x="3744" y="1776"/>
              <a:ext cx="1296" cy="9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dirty="0" smtClean="0">
                  <a:solidFill>
                    <a:srgbClr val="000000"/>
                  </a:solidFill>
                  <a:latin typeface="Verdana" pitchFamily="34" charset="0"/>
                </a:rPr>
                <a:t>иллюстрирующие проблему, решение или концепцию в целом</a:t>
              </a:r>
              <a:endParaRPr lang="en-US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89133" name="AutoShape 45"/>
            <p:cNvSpPr>
              <a:spLocks noChangeArrowheads="1"/>
            </p:cNvSpPr>
            <p:nvPr/>
          </p:nvSpPr>
          <p:spPr bwMode="gray"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9134" name="AutoShape 46"/>
            <p:cNvSpPr>
              <a:spLocks noChangeArrowheads="1"/>
            </p:cNvSpPr>
            <p:nvPr/>
          </p:nvSpPr>
          <p:spPr bwMode="gray">
            <a:xfrm>
              <a:off x="3720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571472" y="1428736"/>
            <a:ext cx="8215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Классификация кейсов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Основание второе – цели и задачи процесса обучения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2" name="Дата 3"/>
          <p:cNvSpPr txBox="1">
            <a:spLocks/>
          </p:cNvSpPr>
          <p:nvPr/>
        </p:nvSpPr>
        <p:spPr bwMode="auto">
          <a:xfrm>
            <a:off x="381000" y="6505575"/>
            <a:ext cx="2514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21 января 2013 года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715140" y="6477000"/>
            <a:ext cx="2124060" cy="238147"/>
          </a:xfrm>
        </p:spPr>
        <p:txBody>
          <a:bodyPr/>
          <a:lstStyle/>
          <a:p>
            <a:r>
              <a:rPr lang="ru-RU" dirty="0" smtClean="0"/>
              <a:t>ОФ ОУП ВПО «АТиСО»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00166" y="233363"/>
            <a:ext cx="7110434" cy="563562"/>
          </a:xfrm>
        </p:spPr>
        <p:txBody>
          <a:bodyPr/>
          <a:lstStyle/>
          <a:p>
            <a:r>
              <a:rPr lang="ru-RU" sz="3600" dirty="0" smtClean="0"/>
              <a:t>Вопрос 3. Категории метода</a:t>
            </a:r>
            <a:endParaRPr lang="en-US" sz="2000" dirty="0"/>
          </a:p>
        </p:txBody>
      </p:sp>
      <p:grpSp>
        <p:nvGrpSpPr>
          <p:cNvPr id="79875" name="Group 3"/>
          <p:cNvGrpSpPr>
            <a:grpSpLocks/>
          </p:cNvGrpSpPr>
          <p:nvPr/>
        </p:nvGrpSpPr>
        <p:grpSpPr bwMode="auto">
          <a:xfrm>
            <a:off x="0" y="3238500"/>
            <a:ext cx="9144000" cy="122238"/>
            <a:chOff x="0" y="1896"/>
            <a:chExt cx="5760" cy="120"/>
          </a:xfrm>
        </p:grpSpPr>
        <p:sp>
          <p:nvSpPr>
            <p:cNvPr id="79876" name="Rectangle 4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9877" name="Rectangle 5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9878" name="Group 6"/>
          <p:cNvGrpSpPr>
            <a:grpSpLocks/>
          </p:cNvGrpSpPr>
          <p:nvPr/>
        </p:nvGrpSpPr>
        <p:grpSpPr bwMode="auto">
          <a:xfrm rot="3877067">
            <a:off x="4374996" y="4445402"/>
            <a:ext cx="2571143" cy="858837"/>
            <a:chOff x="2290" y="2725"/>
            <a:chExt cx="1832" cy="713"/>
          </a:xfrm>
        </p:grpSpPr>
        <p:grpSp>
          <p:nvGrpSpPr>
            <p:cNvPr id="79879" name="Group 7"/>
            <p:cNvGrpSpPr>
              <a:grpSpLocks/>
            </p:cNvGrpSpPr>
            <p:nvPr/>
          </p:nvGrpSpPr>
          <p:grpSpPr bwMode="auto">
            <a:xfrm>
              <a:off x="2290" y="3030"/>
              <a:ext cx="1832" cy="408"/>
              <a:chOff x="2290" y="3030"/>
              <a:chExt cx="1832" cy="408"/>
            </a:xfrm>
          </p:grpSpPr>
          <p:sp>
            <p:nvSpPr>
              <p:cNvPr id="79880" name="Freeform 8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/>
                <a:ahLst/>
                <a:cxnLst>
                  <a:cxn ang="0">
                    <a:pos x="1832" y="32"/>
                  </a:cxn>
                  <a:cxn ang="0">
                    <a:pos x="1830" y="66"/>
                  </a:cxn>
                  <a:cxn ang="0">
                    <a:pos x="1814" y="128"/>
                  </a:cxn>
                  <a:cxn ang="0">
                    <a:pos x="1788" y="188"/>
                  </a:cxn>
                  <a:cxn ang="0">
                    <a:pos x="1754" y="240"/>
                  </a:cxn>
                  <a:cxn ang="0">
                    <a:pos x="1712" y="288"/>
                  </a:cxn>
                  <a:cxn ang="0">
                    <a:pos x="1664" y="330"/>
                  </a:cxn>
                  <a:cxn ang="0">
                    <a:pos x="1610" y="362"/>
                  </a:cxn>
                  <a:cxn ang="0">
                    <a:pos x="1550" y="388"/>
                  </a:cxn>
                  <a:cxn ang="0">
                    <a:pos x="1486" y="402"/>
                  </a:cxn>
                  <a:cxn ang="0">
                    <a:pos x="1418" y="408"/>
                  </a:cxn>
                  <a:cxn ang="0">
                    <a:pos x="0" y="408"/>
                  </a:cxn>
                  <a:cxn ang="0">
                    <a:pos x="0" y="0"/>
                  </a:cxn>
                  <a:cxn ang="0">
                    <a:pos x="1832" y="0"/>
                  </a:cxn>
                  <a:cxn ang="0">
                    <a:pos x="1832" y="32"/>
                  </a:cxn>
                  <a:cxn ang="0">
                    <a:pos x="1832" y="32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608788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881" name="Freeform 9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/>
                <a:ahLst/>
                <a:cxnLst>
                  <a:cxn ang="0">
                    <a:pos x="288" y="0"/>
                  </a:cxn>
                  <a:cxn ang="0">
                    <a:pos x="284" y="52"/>
                  </a:cxn>
                  <a:cxn ang="0">
                    <a:pos x="272" y="98"/>
                  </a:cxn>
                  <a:cxn ang="0">
                    <a:pos x="254" y="140"/>
                  </a:cxn>
                  <a:cxn ang="0">
                    <a:pos x="230" y="176"/>
                  </a:cxn>
                  <a:cxn ang="0">
                    <a:pos x="204" y="208"/>
                  </a:cxn>
                  <a:cxn ang="0">
                    <a:pos x="174" y="238"/>
                  </a:cxn>
                  <a:cxn ang="0">
                    <a:pos x="144" y="262"/>
                  </a:cxn>
                  <a:cxn ang="0">
                    <a:pos x="112" y="282"/>
                  </a:cxn>
                  <a:cxn ang="0">
                    <a:pos x="84" y="298"/>
                  </a:cxn>
                  <a:cxn ang="0">
                    <a:pos x="56" y="312"/>
                  </a:cxn>
                  <a:cxn ang="0">
                    <a:pos x="34" y="322"/>
                  </a:cxn>
                  <a:cxn ang="0">
                    <a:pos x="16" y="328"/>
                  </a:cxn>
                  <a:cxn ang="0">
                    <a:pos x="4" y="332"/>
                  </a:cxn>
                  <a:cxn ang="0">
                    <a:pos x="0" y="334"/>
                  </a:cxn>
                  <a:cxn ang="0">
                    <a:pos x="4" y="332"/>
                  </a:cxn>
                  <a:cxn ang="0">
                    <a:pos x="16" y="326"/>
                  </a:cxn>
                  <a:cxn ang="0">
                    <a:pos x="34" y="318"/>
                  </a:cxn>
                  <a:cxn ang="0">
                    <a:pos x="56" y="304"/>
                  </a:cxn>
                  <a:cxn ang="0">
                    <a:pos x="84" y="288"/>
                  </a:cxn>
                  <a:cxn ang="0">
                    <a:pos x="112" y="266"/>
                  </a:cxn>
                  <a:cxn ang="0">
                    <a:pos x="142" y="242"/>
                  </a:cxn>
                  <a:cxn ang="0">
                    <a:pos x="170" y="212"/>
                  </a:cxn>
                  <a:cxn ang="0">
                    <a:pos x="196" y="180"/>
                  </a:cxn>
                  <a:cxn ang="0">
                    <a:pos x="220" y="142"/>
                  </a:cxn>
                  <a:cxn ang="0">
                    <a:pos x="238" y="100"/>
                  </a:cxn>
                  <a:cxn ang="0">
                    <a:pos x="250" y="54"/>
                  </a:cxn>
                  <a:cxn ang="0">
                    <a:pos x="254" y="2"/>
                  </a:cxn>
                  <a:cxn ang="0">
                    <a:pos x="288" y="0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9882" name="Group 10"/>
            <p:cNvGrpSpPr>
              <a:grpSpLocks/>
            </p:cNvGrpSpPr>
            <p:nvPr/>
          </p:nvGrpSpPr>
          <p:grpSpPr bwMode="auto">
            <a:xfrm flipV="1">
              <a:off x="2290" y="2725"/>
              <a:ext cx="1406" cy="313"/>
              <a:chOff x="2290" y="3030"/>
              <a:chExt cx="1832" cy="408"/>
            </a:xfrm>
          </p:grpSpPr>
          <p:sp>
            <p:nvSpPr>
              <p:cNvPr id="79883" name="Freeform 11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/>
                <a:ahLst/>
                <a:cxnLst>
                  <a:cxn ang="0">
                    <a:pos x="1832" y="32"/>
                  </a:cxn>
                  <a:cxn ang="0">
                    <a:pos x="1830" y="66"/>
                  </a:cxn>
                  <a:cxn ang="0">
                    <a:pos x="1814" y="128"/>
                  </a:cxn>
                  <a:cxn ang="0">
                    <a:pos x="1788" y="188"/>
                  </a:cxn>
                  <a:cxn ang="0">
                    <a:pos x="1754" y="240"/>
                  </a:cxn>
                  <a:cxn ang="0">
                    <a:pos x="1712" y="288"/>
                  </a:cxn>
                  <a:cxn ang="0">
                    <a:pos x="1664" y="330"/>
                  </a:cxn>
                  <a:cxn ang="0">
                    <a:pos x="1610" y="362"/>
                  </a:cxn>
                  <a:cxn ang="0">
                    <a:pos x="1550" y="388"/>
                  </a:cxn>
                  <a:cxn ang="0">
                    <a:pos x="1486" y="402"/>
                  </a:cxn>
                  <a:cxn ang="0">
                    <a:pos x="1418" y="408"/>
                  </a:cxn>
                  <a:cxn ang="0">
                    <a:pos x="0" y="408"/>
                  </a:cxn>
                  <a:cxn ang="0">
                    <a:pos x="0" y="0"/>
                  </a:cxn>
                  <a:cxn ang="0">
                    <a:pos x="1832" y="0"/>
                  </a:cxn>
                  <a:cxn ang="0">
                    <a:pos x="1832" y="32"/>
                  </a:cxn>
                  <a:cxn ang="0">
                    <a:pos x="1832" y="32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98B5B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884" name="Freeform 12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/>
                <a:ahLst/>
                <a:cxnLst>
                  <a:cxn ang="0">
                    <a:pos x="288" y="0"/>
                  </a:cxn>
                  <a:cxn ang="0">
                    <a:pos x="284" y="52"/>
                  </a:cxn>
                  <a:cxn ang="0">
                    <a:pos x="272" y="98"/>
                  </a:cxn>
                  <a:cxn ang="0">
                    <a:pos x="254" y="140"/>
                  </a:cxn>
                  <a:cxn ang="0">
                    <a:pos x="230" y="176"/>
                  </a:cxn>
                  <a:cxn ang="0">
                    <a:pos x="204" y="208"/>
                  </a:cxn>
                  <a:cxn ang="0">
                    <a:pos x="174" y="238"/>
                  </a:cxn>
                  <a:cxn ang="0">
                    <a:pos x="144" y="262"/>
                  </a:cxn>
                  <a:cxn ang="0">
                    <a:pos x="112" y="282"/>
                  </a:cxn>
                  <a:cxn ang="0">
                    <a:pos x="84" y="298"/>
                  </a:cxn>
                  <a:cxn ang="0">
                    <a:pos x="56" y="312"/>
                  </a:cxn>
                  <a:cxn ang="0">
                    <a:pos x="34" y="322"/>
                  </a:cxn>
                  <a:cxn ang="0">
                    <a:pos x="16" y="328"/>
                  </a:cxn>
                  <a:cxn ang="0">
                    <a:pos x="4" y="332"/>
                  </a:cxn>
                  <a:cxn ang="0">
                    <a:pos x="0" y="334"/>
                  </a:cxn>
                  <a:cxn ang="0">
                    <a:pos x="4" y="332"/>
                  </a:cxn>
                  <a:cxn ang="0">
                    <a:pos x="16" y="326"/>
                  </a:cxn>
                  <a:cxn ang="0">
                    <a:pos x="34" y="318"/>
                  </a:cxn>
                  <a:cxn ang="0">
                    <a:pos x="56" y="304"/>
                  </a:cxn>
                  <a:cxn ang="0">
                    <a:pos x="84" y="288"/>
                  </a:cxn>
                  <a:cxn ang="0">
                    <a:pos x="112" y="266"/>
                  </a:cxn>
                  <a:cxn ang="0">
                    <a:pos x="142" y="242"/>
                  </a:cxn>
                  <a:cxn ang="0">
                    <a:pos x="170" y="212"/>
                  </a:cxn>
                  <a:cxn ang="0">
                    <a:pos x="196" y="180"/>
                  </a:cxn>
                  <a:cxn ang="0">
                    <a:pos x="220" y="142"/>
                  </a:cxn>
                  <a:cxn ang="0">
                    <a:pos x="238" y="100"/>
                  </a:cxn>
                  <a:cxn ang="0">
                    <a:pos x="250" y="54"/>
                  </a:cxn>
                  <a:cxn ang="0">
                    <a:pos x="254" y="2"/>
                  </a:cxn>
                  <a:cxn ang="0">
                    <a:pos x="288" y="0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79885" name="Group 13"/>
          <p:cNvGrpSpPr>
            <a:grpSpLocks/>
          </p:cNvGrpSpPr>
          <p:nvPr/>
        </p:nvGrpSpPr>
        <p:grpSpPr bwMode="auto">
          <a:xfrm>
            <a:off x="4313238" y="2686050"/>
            <a:ext cx="1270000" cy="1308100"/>
            <a:chOff x="2789" y="1625"/>
            <a:chExt cx="907" cy="907"/>
          </a:xfrm>
        </p:grpSpPr>
        <p:sp>
          <p:nvSpPr>
            <p:cNvPr id="79886" name="Oval 14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tint val="0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9887" name="Oval 15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83A6A7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9888" name="Oval 16"/>
            <p:cNvSpPr>
              <a:spLocks noChangeArrowheads="1"/>
            </p:cNvSpPr>
            <p:nvPr/>
          </p:nvSpPr>
          <p:spPr bwMode="gray">
            <a:xfrm>
              <a:off x="2849" y="1684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54118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9889" name="Oval 17"/>
            <p:cNvSpPr>
              <a:spLocks noChangeArrowheads="1"/>
            </p:cNvSpPr>
            <p:nvPr/>
          </p:nvSpPr>
          <p:spPr bwMode="gray">
            <a:xfrm>
              <a:off x="2849" y="1686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63529"/>
                    <a:invGamma/>
                  </a:srgbClr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9890" name="Oval 18"/>
            <p:cNvSpPr>
              <a:spLocks noChangeArrowheads="1"/>
            </p:cNvSpPr>
            <p:nvPr/>
          </p:nvSpPr>
          <p:spPr bwMode="gray">
            <a:xfrm>
              <a:off x="2888" y="1724"/>
              <a:ext cx="709" cy="709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79891" name="Group 19"/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79892" name="Oval 20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9893" name="Oval 21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9894" name="Oval 22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9895" name="Oval 23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79896" name="Group 24"/>
          <p:cNvGrpSpPr>
            <a:grpSpLocks/>
          </p:cNvGrpSpPr>
          <p:nvPr/>
        </p:nvGrpSpPr>
        <p:grpSpPr bwMode="auto">
          <a:xfrm rot="3877067">
            <a:off x="6341908" y="4512077"/>
            <a:ext cx="2571143" cy="858838"/>
            <a:chOff x="2290" y="2725"/>
            <a:chExt cx="1832" cy="713"/>
          </a:xfrm>
        </p:grpSpPr>
        <p:grpSp>
          <p:nvGrpSpPr>
            <p:cNvPr id="79897" name="Group 25"/>
            <p:cNvGrpSpPr>
              <a:grpSpLocks/>
            </p:cNvGrpSpPr>
            <p:nvPr/>
          </p:nvGrpSpPr>
          <p:grpSpPr bwMode="auto">
            <a:xfrm>
              <a:off x="2290" y="3030"/>
              <a:ext cx="1832" cy="408"/>
              <a:chOff x="2290" y="3030"/>
              <a:chExt cx="1832" cy="408"/>
            </a:xfrm>
          </p:grpSpPr>
          <p:sp>
            <p:nvSpPr>
              <p:cNvPr id="79898" name="Freeform 26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/>
                <a:ahLst/>
                <a:cxnLst>
                  <a:cxn ang="0">
                    <a:pos x="1832" y="32"/>
                  </a:cxn>
                  <a:cxn ang="0">
                    <a:pos x="1830" y="66"/>
                  </a:cxn>
                  <a:cxn ang="0">
                    <a:pos x="1814" y="128"/>
                  </a:cxn>
                  <a:cxn ang="0">
                    <a:pos x="1788" y="188"/>
                  </a:cxn>
                  <a:cxn ang="0">
                    <a:pos x="1754" y="240"/>
                  </a:cxn>
                  <a:cxn ang="0">
                    <a:pos x="1712" y="288"/>
                  </a:cxn>
                  <a:cxn ang="0">
                    <a:pos x="1664" y="330"/>
                  </a:cxn>
                  <a:cxn ang="0">
                    <a:pos x="1610" y="362"/>
                  </a:cxn>
                  <a:cxn ang="0">
                    <a:pos x="1550" y="388"/>
                  </a:cxn>
                  <a:cxn ang="0">
                    <a:pos x="1486" y="402"/>
                  </a:cxn>
                  <a:cxn ang="0">
                    <a:pos x="1418" y="408"/>
                  </a:cxn>
                  <a:cxn ang="0">
                    <a:pos x="0" y="408"/>
                  </a:cxn>
                  <a:cxn ang="0">
                    <a:pos x="0" y="0"/>
                  </a:cxn>
                  <a:cxn ang="0">
                    <a:pos x="1832" y="0"/>
                  </a:cxn>
                  <a:cxn ang="0">
                    <a:pos x="1832" y="32"/>
                  </a:cxn>
                  <a:cxn ang="0">
                    <a:pos x="1832" y="32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0066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899" name="Freeform 27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/>
                <a:ahLst/>
                <a:cxnLst>
                  <a:cxn ang="0">
                    <a:pos x="288" y="0"/>
                  </a:cxn>
                  <a:cxn ang="0">
                    <a:pos x="284" y="52"/>
                  </a:cxn>
                  <a:cxn ang="0">
                    <a:pos x="272" y="98"/>
                  </a:cxn>
                  <a:cxn ang="0">
                    <a:pos x="254" y="140"/>
                  </a:cxn>
                  <a:cxn ang="0">
                    <a:pos x="230" y="176"/>
                  </a:cxn>
                  <a:cxn ang="0">
                    <a:pos x="204" y="208"/>
                  </a:cxn>
                  <a:cxn ang="0">
                    <a:pos x="174" y="238"/>
                  </a:cxn>
                  <a:cxn ang="0">
                    <a:pos x="144" y="262"/>
                  </a:cxn>
                  <a:cxn ang="0">
                    <a:pos x="112" y="282"/>
                  </a:cxn>
                  <a:cxn ang="0">
                    <a:pos x="84" y="298"/>
                  </a:cxn>
                  <a:cxn ang="0">
                    <a:pos x="56" y="312"/>
                  </a:cxn>
                  <a:cxn ang="0">
                    <a:pos x="34" y="322"/>
                  </a:cxn>
                  <a:cxn ang="0">
                    <a:pos x="16" y="328"/>
                  </a:cxn>
                  <a:cxn ang="0">
                    <a:pos x="4" y="332"/>
                  </a:cxn>
                  <a:cxn ang="0">
                    <a:pos x="0" y="334"/>
                  </a:cxn>
                  <a:cxn ang="0">
                    <a:pos x="4" y="332"/>
                  </a:cxn>
                  <a:cxn ang="0">
                    <a:pos x="16" y="326"/>
                  </a:cxn>
                  <a:cxn ang="0">
                    <a:pos x="34" y="318"/>
                  </a:cxn>
                  <a:cxn ang="0">
                    <a:pos x="56" y="304"/>
                  </a:cxn>
                  <a:cxn ang="0">
                    <a:pos x="84" y="288"/>
                  </a:cxn>
                  <a:cxn ang="0">
                    <a:pos x="112" y="266"/>
                  </a:cxn>
                  <a:cxn ang="0">
                    <a:pos x="142" y="242"/>
                  </a:cxn>
                  <a:cxn ang="0">
                    <a:pos x="170" y="212"/>
                  </a:cxn>
                  <a:cxn ang="0">
                    <a:pos x="196" y="180"/>
                  </a:cxn>
                  <a:cxn ang="0">
                    <a:pos x="220" y="142"/>
                  </a:cxn>
                  <a:cxn ang="0">
                    <a:pos x="238" y="100"/>
                  </a:cxn>
                  <a:cxn ang="0">
                    <a:pos x="250" y="54"/>
                  </a:cxn>
                  <a:cxn ang="0">
                    <a:pos x="254" y="2"/>
                  </a:cxn>
                  <a:cxn ang="0">
                    <a:pos x="288" y="0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9900" name="Group 28"/>
            <p:cNvGrpSpPr>
              <a:grpSpLocks/>
            </p:cNvGrpSpPr>
            <p:nvPr/>
          </p:nvGrpSpPr>
          <p:grpSpPr bwMode="auto">
            <a:xfrm flipV="1">
              <a:off x="2290" y="2725"/>
              <a:ext cx="1406" cy="313"/>
              <a:chOff x="2290" y="3030"/>
              <a:chExt cx="1832" cy="408"/>
            </a:xfrm>
          </p:grpSpPr>
          <p:sp>
            <p:nvSpPr>
              <p:cNvPr id="79901" name="Freeform 29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/>
                <a:ahLst/>
                <a:cxnLst>
                  <a:cxn ang="0">
                    <a:pos x="1832" y="32"/>
                  </a:cxn>
                  <a:cxn ang="0">
                    <a:pos x="1830" y="66"/>
                  </a:cxn>
                  <a:cxn ang="0">
                    <a:pos x="1814" y="128"/>
                  </a:cxn>
                  <a:cxn ang="0">
                    <a:pos x="1788" y="188"/>
                  </a:cxn>
                  <a:cxn ang="0">
                    <a:pos x="1754" y="240"/>
                  </a:cxn>
                  <a:cxn ang="0">
                    <a:pos x="1712" y="288"/>
                  </a:cxn>
                  <a:cxn ang="0">
                    <a:pos x="1664" y="330"/>
                  </a:cxn>
                  <a:cxn ang="0">
                    <a:pos x="1610" y="362"/>
                  </a:cxn>
                  <a:cxn ang="0">
                    <a:pos x="1550" y="388"/>
                  </a:cxn>
                  <a:cxn ang="0">
                    <a:pos x="1486" y="402"/>
                  </a:cxn>
                  <a:cxn ang="0">
                    <a:pos x="1418" y="408"/>
                  </a:cxn>
                  <a:cxn ang="0">
                    <a:pos x="0" y="408"/>
                  </a:cxn>
                  <a:cxn ang="0">
                    <a:pos x="0" y="0"/>
                  </a:cxn>
                  <a:cxn ang="0">
                    <a:pos x="1832" y="0"/>
                  </a:cxn>
                  <a:cxn ang="0">
                    <a:pos x="1832" y="32"/>
                  </a:cxn>
                  <a:cxn ang="0">
                    <a:pos x="1832" y="32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6699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902" name="Freeform 30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/>
                <a:ahLst/>
                <a:cxnLst>
                  <a:cxn ang="0">
                    <a:pos x="288" y="0"/>
                  </a:cxn>
                  <a:cxn ang="0">
                    <a:pos x="284" y="52"/>
                  </a:cxn>
                  <a:cxn ang="0">
                    <a:pos x="272" y="98"/>
                  </a:cxn>
                  <a:cxn ang="0">
                    <a:pos x="254" y="140"/>
                  </a:cxn>
                  <a:cxn ang="0">
                    <a:pos x="230" y="176"/>
                  </a:cxn>
                  <a:cxn ang="0">
                    <a:pos x="204" y="208"/>
                  </a:cxn>
                  <a:cxn ang="0">
                    <a:pos x="174" y="238"/>
                  </a:cxn>
                  <a:cxn ang="0">
                    <a:pos x="144" y="262"/>
                  </a:cxn>
                  <a:cxn ang="0">
                    <a:pos x="112" y="282"/>
                  </a:cxn>
                  <a:cxn ang="0">
                    <a:pos x="84" y="298"/>
                  </a:cxn>
                  <a:cxn ang="0">
                    <a:pos x="56" y="312"/>
                  </a:cxn>
                  <a:cxn ang="0">
                    <a:pos x="34" y="322"/>
                  </a:cxn>
                  <a:cxn ang="0">
                    <a:pos x="16" y="328"/>
                  </a:cxn>
                  <a:cxn ang="0">
                    <a:pos x="4" y="332"/>
                  </a:cxn>
                  <a:cxn ang="0">
                    <a:pos x="0" y="334"/>
                  </a:cxn>
                  <a:cxn ang="0">
                    <a:pos x="4" y="332"/>
                  </a:cxn>
                  <a:cxn ang="0">
                    <a:pos x="16" y="326"/>
                  </a:cxn>
                  <a:cxn ang="0">
                    <a:pos x="34" y="318"/>
                  </a:cxn>
                  <a:cxn ang="0">
                    <a:pos x="56" y="304"/>
                  </a:cxn>
                  <a:cxn ang="0">
                    <a:pos x="84" y="288"/>
                  </a:cxn>
                  <a:cxn ang="0">
                    <a:pos x="112" y="266"/>
                  </a:cxn>
                  <a:cxn ang="0">
                    <a:pos x="142" y="242"/>
                  </a:cxn>
                  <a:cxn ang="0">
                    <a:pos x="170" y="212"/>
                  </a:cxn>
                  <a:cxn ang="0">
                    <a:pos x="196" y="180"/>
                  </a:cxn>
                  <a:cxn ang="0">
                    <a:pos x="220" y="142"/>
                  </a:cxn>
                  <a:cxn ang="0">
                    <a:pos x="238" y="100"/>
                  </a:cxn>
                  <a:cxn ang="0">
                    <a:pos x="250" y="54"/>
                  </a:cxn>
                  <a:cxn ang="0">
                    <a:pos x="254" y="2"/>
                  </a:cxn>
                  <a:cxn ang="0">
                    <a:pos x="288" y="0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79903" name="Oval 31"/>
          <p:cNvSpPr>
            <a:spLocks noChangeArrowheads="1"/>
          </p:cNvSpPr>
          <p:nvPr/>
        </p:nvSpPr>
        <p:spPr bwMode="gray">
          <a:xfrm>
            <a:off x="6089650" y="2541588"/>
            <a:ext cx="1524000" cy="1568450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tint val="0"/>
                  <a:invGamma/>
                </a:srgbClr>
              </a:gs>
              <a:gs pos="50000">
                <a:srgbClr val="3399FF"/>
              </a:gs>
              <a:gs pos="100000">
                <a:srgbClr val="3399FF">
                  <a:gamma/>
                  <a:tint val="0"/>
                  <a:invGamma/>
                </a:srgb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9904" name="Oval 32"/>
          <p:cNvSpPr>
            <a:spLocks noChangeArrowheads="1"/>
          </p:cNvSpPr>
          <p:nvPr/>
        </p:nvSpPr>
        <p:spPr bwMode="gray">
          <a:xfrm>
            <a:off x="6089650" y="2541588"/>
            <a:ext cx="1524000" cy="1568450"/>
          </a:xfrm>
          <a:prstGeom prst="ellipse">
            <a:avLst/>
          </a:prstGeom>
          <a:gradFill rotWithShape="1">
            <a:gsLst>
              <a:gs pos="0">
                <a:srgbClr val="3399FF">
                  <a:alpha val="32001"/>
                </a:srgbClr>
              </a:gs>
              <a:gs pos="100000">
                <a:srgbClr val="3399FF">
                  <a:gamma/>
                  <a:shade val="0"/>
                  <a:invGamma/>
                  <a:alpha val="89999"/>
                </a:srgb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9905" name="Oval 33"/>
          <p:cNvSpPr>
            <a:spLocks noChangeArrowheads="1"/>
          </p:cNvSpPr>
          <p:nvPr/>
        </p:nvSpPr>
        <p:spPr bwMode="gray">
          <a:xfrm>
            <a:off x="6191250" y="2644775"/>
            <a:ext cx="1323975" cy="1362075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54118"/>
                  <a:invGamma/>
                </a:srgbClr>
              </a:gs>
              <a:gs pos="50000">
                <a:srgbClr val="3399FF"/>
              </a:gs>
              <a:gs pos="100000">
                <a:srgbClr val="3399FF">
                  <a:gamma/>
                  <a:shade val="54118"/>
                  <a:invGamma/>
                </a:srgb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79906" name="Oval 34"/>
          <p:cNvSpPr>
            <a:spLocks noChangeArrowheads="1"/>
          </p:cNvSpPr>
          <p:nvPr/>
        </p:nvSpPr>
        <p:spPr bwMode="gray">
          <a:xfrm>
            <a:off x="6192838" y="2647950"/>
            <a:ext cx="1323975" cy="1362075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63529"/>
                  <a:invGamma/>
                </a:srgbClr>
              </a:gs>
              <a:gs pos="100000">
                <a:srgbClr val="3399FF">
                  <a:alpha val="0"/>
                </a:srgb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79907" name="Oval 35"/>
          <p:cNvSpPr>
            <a:spLocks noChangeArrowheads="1"/>
          </p:cNvSpPr>
          <p:nvPr/>
        </p:nvSpPr>
        <p:spPr bwMode="gray">
          <a:xfrm>
            <a:off x="6256338" y="2713038"/>
            <a:ext cx="1192212" cy="1225550"/>
          </a:xfrm>
          <a:prstGeom prst="ellipse">
            <a:avLst/>
          </a:prstGeom>
          <a:solidFill>
            <a:srgbClr val="000000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79908" name="Group 36"/>
          <p:cNvGrpSpPr>
            <a:grpSpLocks/>
          </p:cNvGrpSpPr>
          <p:nvPr/>
        </p:nvGrpSpPr>
        <p:grpSpPr bwMode="auto">
          <a:xfrm>
            <a:off x="6275388" y="2732088"/>
            <a:ext cx="1155700" cy="1189037"/>
            <a:chOff x="4166" y="1706"/>
            <a:chExt cx="1252" cy="1252"/>
          </a:xfrm>
        </p:grpSpPr>
        <p:sp>
          <p:nvSpPr>
            <p:cNvPr id="79909" name="Oval 37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9910" name="Oval 38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9911" name="Oval 39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9912" name="Oval 40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grpSp>
        <p:nvGrpSpPr>
          <p:cNvPr id="79913" name="Group 41"/>
          <p:cNvGrpSpPr>
            <a:grpSpLocks/>
          </p:cNvGrpSpPr>
          <p:nvPr/>
        </p:nvGrpSpPr>
        <p:grpSpPr bwMode="auto">
          <a:xfrm rot="3877067">
            <a:off x="2570008" y="4445402"/>
            <a:ext cx="2571143" cy="858838"/>
            <a:chOff x="2290" y="2725"/>
            <a:chExt cx="1832" cy="713"/>
          </a:xfrm>
        </p:grpSpPr>
        <p:grpSp>
          <p:nvGrpSpPr>
            <p:cNvPr id="79914" name="Group 42"/>
            <p:cNvGrpSpPr>
              <a:grpSpLocks/>
            </p:cNvGrpSpPr>
            <p:nvPr/>
          </p:nvGrpSpPr>
          <p:grpSpPr bwMode="auto">
            <a:xfrm>
              <a:off x="2290" y="3030"/>
              <a:ext cx="1832" cy="408"/>
              <a:chOff x="2290" y="3030"/>
              <a:chExt cx="1832" cy="408"/>
            </a:xfrm>
          </p:grpSpPr>
          <p:sp>
            <p:nvSpPr>
              <p:cNvPr id="79915" name="Freeform 43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/>
                <a:ahLst/>
                <a:cxnLst>
                  <a:cxn ang="0">
                    <a:pos x="1832" y="32"/>
                  </a:cxn>
                  <a:cxn ang="0">
                    <a:pos x="1830" y="66"/>
                  </a:cxn>
                  <a:cxn ang="0">
                    <a:pos x="1814" y="128"/>
                  </a:cxn>
                  <a:cxn ang="0">
                    <a:pos x="1788" y="188"/>
                  </a:cxn>
                  <a:cxn ang="0">
                    <a:pos x="1754" y="240"/>
                  </a:cxn>
                  <a:cxn ang="0">
                    <a:pos x="1712" y="288"/>
                  </a:cxn>
                  <a:cxn ang="0">
                    <a:pos x="1664" y="330"/>
                  </a:cxn>
                  <a:cxn ang="0">
                    <a:pos x="1610" y="362"/>
                  </a:cxn>
                  <a:cxn ang="0">
                    <a:pos x="1550" y="388"/>
                  </a:cxn>
                  <a:cxn ang="0">
                    <a:pos x="1486" y="402"/>
                  </a:cxn>
                  <a:cxn ang="0">
                    <a:pos x="1418" y="408"/>
                  </a:cxn>
                  <a:cxn ang="0">
                    <a:pos x="0" y="408"/>
                  </a:cxn>
                  <a:cxn ang="0">
                    <a:pos x="0" y="0"/>
                  </a:cxn>
                  <a:cxn ang="0">
                    <a:pos x="1832" y="0"/>
                  </a:cxn>
                  <a:cxn ang="0">
                    <a:pos x="1832" y="32"/>
                  </a:cxn>
                  <a:cxn ang="0">
                    <a:pos x="1832" y="32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608788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916" name="Freeform 44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/>
                <a:ahLst/>
                <a:cxnLst>
                  <a:cxn ang="0">
                    <a:pos x="288" y="0"/>
                  </a:cxn>
                  <a:cxn ang="0">
                    <a:pos x="284" y="52"/>
                  </a:cxn>
                  <a:cxn ang="0">
                    <a:pos x="272" y="98"/>
                  </a:cxn>
                  <a:cxn ang="0">
                    <a:pos x="254" y="140"/>
                  </a:cxn>
                  <a:cxn ang="0">
                    <a:pos x="230" y="176"/>
                  </a:cxn>
                  <a:cxn ang="0">
                    <a:pos x="204" y="208"/>
                  </a:cxn>
                  <a:cxn ang="0">
                    <a:pos x="174" y="238"/>
                  </a:cxn>
                  <a:cxn ang="0">
                    <a:pos x="144" y="262"/>
                  </a:cxn>
                  <a:cxn ang="0">
                    <a:pos x="112" y="282"/>
                  </a:cxn>
                  <a:cxn ang="0">
                    <a:pos x="84" y="298"/>
                  </a:cxn>
                  <a:cxn ang="0">
                    <a:pos x="56" y="312"/>
                  </a:cxn>
                  <a:cxn ang="0">
                    <a:pos x="34" y="322"/>
                  </a:cxn>
                  <a:cxn ang="0">
                    <a:pos x="16" y="328"/>
                  </a:cxn>
                  <a:cxn ang="0">
                    <a:pos x="4" y="332"/>
                  </a:cxn>
                  <a:cxn ang="0">
                    <a:pos x="0" y="334"/>
                  </a:cxn>
                  <a:cxn ang="0">
                    <a:pos x="4" y="332"/>
                  </a:cxn>
                  <a:cxn ang="0">
                    <a:pos x="16" y="326"/>
                  </a:cxn>
                  <a:cxn ang="0">
                    <a:pos x="34" y="318"/>
                  </a:cxn>
                  <a:cxn ang="0">
                    <a:pos x="56" y="304"/>
                  </a:cxn>
                  <a:cxn ang="0">
                    <a:pos x="84" y="288"/>
                  </a:cxn>
                  <a:cxn ang="0">
                    <a:pos x="112" y="266"/>
                  </a:cxn>
                  <a:cxn ang="0">
                    <a:pos x="142" y="242"/>
                  </a:cxn>
                  <a:cxn ang="0">
                    <a:pos x="170" y="212"/>
                  </a:cxn>
                  <a:cxn ang="0">
                    <a:pos x="196" y="180"/>
                  </a:cxn>
                  <a:cxn ang="0">
                    <a:pos x="220" y="142"/>
                  </a:cxn>
                  <a:cxn ang="0">
                    <a:pos x="238" y="100"/>
                  </a:cxn>
                  <a:cxn ang="0">
                    <a:pos x="250" y="54"/>
                  </a:cxn>
                  <a:cxn ang="0">
                    <a:pos x="254" y="2"/>
                  </a:cxn>
                  <a:cxn ang="0">
                    <a:pos x="288" y="0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9917" name="Group 45"/>
            <p:cNvGrpSpPr>
              <a:grpSpLocks/>
            </p:cNvGrpSpPr>
            <p:nvPr/>
          </p:nvGrpSpPr>
          <p:grpSpPr bwMode="auto">
            <a:xfrm flipV="1">
              <a:off x="2290" y="2725"/>
              <a:ext cx="1406" cy="313"/>
              <a:chOff x="2290" y="3030"/>
              <a:chExt cx="1832" cy="408"/>
            </a:xfrm>
          </p:grpSpPr>
          <p:sp>
            <p:nvSpPr>
              <p:cNvPr id="79918" name="Freeform 46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/>
                <a:ahLst/>
                <a:cxnLst>
                  <a:cxn ang="0">
                    <a:pos x="1832" y="32"/>
                  </a:cxn>
                  <a:cxn ang="0">
                    <a:pos x="1830" y="66"/>
                  </a:cxn>
                  <a:cxn ang="0">
                    <a:pos x="1814" y="128"/>
                  </a:cxn>
                  <a:cxn ang="0">
                    <a:pos x="1788" y="188"/>
                  </a:cxn>
                  <a:cxn ang="0">
                    <a:pos x="1754" y="240"/>
                  </a:cxn>
                  <a:cxn ang="0">
                    <a:pos x="1712" y="288"/>
                  </a:cxn>
                  <a:cxn ang="0">
                    <a:pos x="1664" y="330"/>
                  </a:cxn>
                  <a:cxn ang="0">
                    <a:pos x="1610" y="362"/>
                  </a:cxn>
                  <a:cxn ang="0">
                    <a:pos x="1550" y="388"/>
                  </a:cxn>
                  <a:cxn ang="0">
                    <a:pos x="1486" y="402"/>
                  </a:cxn>
                  <a:cxn ang="0">
                    <a:pos x="1418" y="408"/>
                  </a:cxn>
                  <a:cxn ang="0">
                    <a:pos x="0" y="408"/>
                  </a:cxn>
                  <a:cxn ang="0">
                    <a:pos x="0" y="0"/>
                  </a:cxn>
                  <a:cxn ang="0">
                    <a:pos x="1832" y="0"/>
                  </a:cxn>
                  <a:cxn ang="0">
                    <a:pos x="1832" y="32"/>
                  </a:cxn>
                  <a:cxn ang="0">
                    <a:pos x="1832" y="32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98B5B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919" name="Freeform 47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/>
                <a:ahLst/>
                <a:cxnLst>
                  <a:cxn ang="0">
                    <a:pos x="288" y="0"/>
                  </a:cxn>
                  <a:cxn ang="0">
                    <a:pos x="284" y="52"/>
                  </a:cxn>
                  <a:cxn ang="0">
                    <a:pos x="272" y="98"/>
                  </a:cxn>
                  <a:cxn ang="0">
                    <a:pos x="254" y="140"/>
                  </a:cxn>
                  <a:cxn ang="0">
                    <a:pos x="230" y="176"/>
                  </a:cxn>
                  <a:cxn ang="0">
                    <a:pos x="204" y="208"/>
                  </a:cxn>
                  <a:cxn ang="0">
                    <a:pos x="174" y="238"/>
                  </a:cxn>
                  <a:cxn ang="0">
                    <a:pos x="144" y="262"/>
                  </a:cxn>
                  <a:cxn ang="0">
                    <a:pos x="112" y="282"/>
                  </a:cxn>
                  <a:cxn ang="0">
                    <a:pos x="84" y="298"/>
                  </a:cxn>
                  <a:cxn ang="0">
                    <a:pos x="56" y="312"/>
                  </a:cxn>
                  <a:cxn ang="0">
                    <a:pos x="34" y="322"/>
                  </a:cxn>
                  <a:cxn ang="0">
                    <a:pos x="16" y="328"/>
                  </a:cxn>
                  <a:cxn ang="0">
                    <a:pos x="4" y="332"/>
                  </a:cxn>
                  <a:cxn ang="0">
                    <a:pos x="0" y="334"/>
                  </a:cxn>
                  <a:cxn ang="0">
                    <a:pos x="4" y="332"/>
                  </a:cxn>
                  <a:cxn ang="0">
                    <a:pos x="16" y="326"/>
                  </a:cxn>
                  <a:cxn ang="0">
                    <a:pos x="34" y="318"/>
                  </a:cxn>
                  <a:cxn ang="0">
                    <a:pos x="56" y="304"/>
                  </a:cxn>
                  <a:cxn ang="0">
                    <a:pos x="84" y="288"/>
                  </a:cxn>
                  <a:cxn ang="0">
                    <a:pos x="112" y="266"/>
                  </a:cxn>
                  <a:cxn ang="0">
                    <a:pos x="142" y="242"/>
                  </a:cxn>
                  <a:cxn ang="0">
                    <a:pos x="170" y="212"/>
                  </a:cxn>
                  <a:cxn ang="0">
                    <a:pos x="196" y="180"/>
                  </a:cxn>
                  <a:cxn ang="0">
                    <a:pos x="220" y="142"/>
                  </a:cxn>
                  <a:cxn ang="0">
                    <a:pos x="238" y="100"/>
                  </a:cxn>
                  <a:cxn ang="0">
                    <a:pos x="250" y="54"/>
                  </a:cxn>
                  <a:cxn ang="0">
                    <a:pos x="254" y="2"/>
                  </a:cxn>
                  <a:cxn ang="0">
                    <a:pos x="288" y="0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79920" name="Group 48"/>
          <p:cNvGrpSpPr>
            <a:grpSpLocks/>
          </p:cNvGrpSpPr>
          <p:nvPr/>
        </p:nvGrpSpPr>
        <p:grpSpPr bwMode="auto">
          <a:xfrm>
            <a:off x="2509838" y="2686050"/>
            <a:ext cx="1268412" cy="1308100"/>
            <a:chOff x="2789" y="1625"/>
            <a:chExt cx="907" cy="907"/>
          </a:xfrm>
        </p:grpSpPr>
        <p:sp>
          <p:nvSpPr>
            <p:cNvPr id="79921" name="Oval 49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tint val="0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9922" name="Oval 50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83A6A7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9923" name="Oval 51"/>
            <p:cNvSpPr>
              <a:spLocks noChangeArrowheads="1"/>
            </p:cNvSpPr>
            <p:nvPr/>
          </p:nvSpPr>
          <p:spPr bwMode="gray">
            <a:xfrm>
              <a:off x="2849" y="1684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54118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9924" name="Oval 52"/>
            <p:cNvSpPr>
              <a:spLocks noChangeArrowheads="1"/>
            </p:cNvSpPr>
            <p:nvPr/>
          </p:nvSpPr>
          <p:spPr bwMode="gray">
            <a:xfrm>
              <a:off x="2849" y="1686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63529"/>
                    <a:invGamma/>
                  </a:srgbClr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9925" name="Oval 53"/>
            <p:cNvSpPr>
              <a:spLocks noChangeArrowheads="1"/>
            </p:cNvSpPr>
            <p:nvPr/>
          </p:nvSpPr>
          <p:spPr bwMode="gray">
            <a:xfrm>
              <a:off x="2888" y="1724"/>
              <a:ext cx="709" cy="709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79926" name="Group 54"/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79927" name="Oval 55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9928" name="Oval 56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9929" name="Oval 57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9930" name="Oval 58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79931" name="Group 59"/>
          <p:cNvGrpSpPr>
            <a:grpSpLocks/>
          </p:cNvGrpSpPr>
          <p:nvPr/>
        </p:nvGrpSpPr>
        <p:grpSpPr bwMode="auto">
          <a:xfrm rot="3877067">
            <a:off x="823758" y="4445402"/>
            <a:ext cx="2571143" cy="858838"/>
            <a:chOff x="2290" y="2725"/>
            <a:chExt cx="1832" cy="713"/>
          </a:xfrm>
        </p:grpSpPr>
        <p:grpSp>
          <p:nvGrpSpPr>
            <p:cNvPr id="79932" name="Group 60"/>
            <p:cNvGrpSpPr>
              <a:grpSpLocks/>
            </p:cNvGrpSpPr>
            <p:nvPr/>
          </p:nvGrpSpPr>
          <p:grpSpPr bwMode="auto">
            <a:xfrm>
              <a:off x="2290" y="3030"/>
              <a:ext cx="1832" cy="408"/>
              <a:chOff x="2290" y="3030"/>
              <a:chExt cx="1832" cy="408"/>
            </a:xfrm>
          </p:grpSpPr>
          <p:sp>
            <p:nvSpPr>
              <p:cNvPr id="79933" name="Freeform 61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/>
                <a:ahLst/>
                <a:cxnLst>
                  <a:cxn ang="0">
                    <a:pos x="1832" y="32"/>
                  </a:cxn>
                  <a:cxn ang="0">
                    <a:pos x="1830" y="66"/>
                  </a:cxn>
                  <a:cxn ang="0">
                    <a:pos x="1814" y="128"/>
                  </a:cxn>
                  <a:cxn ang="0">
                    <a:pos x="1788" y="188"/>
                  </a:cxn>
                  <a:cxn ang="0">
                    <a:pos x="1754" y="240"/>
                  </a:cxn>
                  <a:cxn ang="0">
                    <a:pos x="1712" y="288"/>
                  </a:cxn>
                  <a:cxn ang="0">
                    <a:pos x="1664" y="330"/>
                  </a:cxn>
                  <a:cxn ang="0">
                    <a:pos x="1610" y="362"/>
                  </a:cxn>
                  <a:cxn ang="0">
                    <a:pos x="1550" y="388"/>
                  </a:cxn>
                  <a:cxn ang="0">
                    <a:pos x="1486" y="402"/>
                  </a:cxn>
                  <a:cxn ang="0">
                    <a:pos x="1418" y="408"/>
                  </a:cxn>
                  <a:cxn ang="0">
                    <a:pos x="0" y="408"/>
                  </a:cxn>
                  <a:cxn ang="0">
                    <a:pos x="0" y="0"/>
                  </a:cxn>
                  <a:cxn ang="0">
                    <a:pos x="1832" y="0"/>
                  </a:cxn>
                  <a:cxn ang="0">
                    <a:pos x="1832" y="32"/>
                  </a:cxn>
                  <a:cxn ang="0">
                    <a:pos x="1832" y="32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608788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934" name="Freeform 62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/>
                <a:ahLst/>
                <a:cxnLst>
                  <a:cxn ang="0">
                    <a:pos x="288" y="0"/>
                  </a:cxn>
                  <a:cxn ang="0">
                    <a:pos x="284" y="52"/>
                  </a:cxn>
                  <a:cxn ang="0">
                    <a:pos x="272" y="98"/>
                  </a:cxn>
                  <a:cxn ang="0">
                    <a:pos x="254" y="140"/>
                  </a:cxn>
                  <a:cxn ang="0">
                    <a:pos x="230" y="176"/>
                  </a:cxn>
                  <a:cxn ang="0">
                    <a:pos x="204" y="208"/>
                  </a:cxn>
                  <a:cxn ang="0">
                    <a:pos x="174" y="238"/>
                  </a:cxn>
                  <a:cxn ang="0">
                    <a:pos x="144" y="262"/>
                  </a:cxn>
                  <a:cxn ang="0">
                    <a:pos x="112" y="282"/>
                  </a:cxn>
                  <a:cxn ang="0">
                    <a:pos x="84" y="298"/>
                  </a:cxn>
                  <a:cxn ang="0">
                    <a:pos x="56" y="312"/>
                  </a:cxn>
                  <a:cxn ang="0">
                    <a:pos x="34" y="322"/>
                  </a:cxn>
                  <a:cxn ang="0">
                    <a:pos x="16" y="328"/>
                  </a:cxn>
                  <a:cxn ang="0">
                    <a:pos x="4" y="332"/>
                  </a:cxn>
                  <a:cxn ang="0">
                    <a:pos x="0" y="334"/>
                  </a:cxn>
                  <a:cxn ang="0">
                    <a:pos x="4" y="332"/>
                  </a:cxn>
                  <a:cxn ang="0">
                    <a:pos x="16" y="326"/>
                  </a:cxn>
                  <a:cxn ang="0">
                    <a:pos x="34" y="318"/>
                  </a:cxn>
                  <a:cxn ang="0">
                    <a:pos x="56" y="304"/>
                  </a:cxn>
                  <a:cxn ang="0">
                    <a:pos x="84" y="288"/>
                  </a:cxn>
                  <a:cxn ang="0">
                    <a:pos x="112" y="266"/>
                  </a:cxn>
                  <a:cxn ang="0">
                    <a:pos x="142" y="242"/>
                  </a:cxn>
                  <a:cxn ang="0">
                    <a:pos x="170" y="212"/>
                  </a:cxn>
                  <a:cxn ang="0">
                    <a:pos x="196" y="180"/>
                  </a:cxn>
                  <a:cxn ang="0">
                    <a:pos x="220" y="142"/>
                  </a:cxn>
                  <a:cxn ang="0">
                    <a:pos x="238" y="100"/>
                  </a:cxn>
                  <a:cxn ang="0">
                    <a:pos x="250" y="54"/>
                  </a:cxn>
                  <a:cxn ang="0">
                    <a:pos x="254" y="2"/>
                  </a:cxn>
                  <a:cxn ang="0">
                    <a:pos x="288" y="0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9935" name="Group 63"/>
            <p:cNvGrpSpPr>
              <a:grpSpLocks/>
            </p:cNvGrpSpPr>
            <p:nvPr/>
          </p:nvGrpSpPr>
          <p:grpSpPr bwMode="auto">
            <a:xfrm flipV="1">
              <a:off x="2290" y="2725"/>
              <a:ext cx="1406" cy="313"/>
              <a:chOff x="2290" y="3030"/>
              <a:chExt cx="1832" cy="408"/>
            </a:xfrm>
          </p:grpSpPr>
          <p:sp>
            <p:nvSpPr>
              <p:cNvPr id="79936" name="Freeform 64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/>
                <a:ahLst/>
                <a:cxnLst>
                  <a:cxn ang="0">
                    <a:pos x="1832" y="32"/>
                  </a:cxn>
                  <a:cxn ang="0">
                    <a:pos x="1830" y="66"/>
                  </a:cxn>
                  <a:cxn ang="0">
                    <a:pos x="1814" y="128"/>
                  </a:cxn>
                  <a:cxn ang="0">
                    <a:pos x="1788" y="188"/>
                  </a:cxn>
                  <a:cxn ang="0">
                    <a:pos x="1754" y="240"/>
                  </a:cxn>
                  <a:cxn ang="0">
                    <a:pos x="1712" y="288"/>
                  </a:cxn>
                  <a:cxn ang="0">
                    <a:pos x="1664" y="330"/>
                  </a:cxn>
                  <a:cxn ang="0">
                    <a:pos x="1610" y="362"/>
                  </a:cxn>
                  <a:cxn ang="0">
                    <a:pos x="1550" y="388"/>
                  </a:cxn>
                  <a:cxn ang="0">
                    <a:pos x="1486" y="402"/>
                  </a:cxn>
                  <a:cxn ang="0">
                    <a:pos x="1418" y="408"/>
                  </a:cxn>
                  <a:cxn ang="0">
                    <a:pos x="0" y="408"/>
                  </a:cxn>
                  <a:cxn ang="0">
                    <a:pos x="0" y="0"/>
                  </a:cxn>
                  <a:cxn ang="0">
                    <a:pos x="1832" y="0"/>
                  </a:cxn>
                  <a:cxn ang="0">
                    <a:pos x="1832" y="32"/>
                  </a:cxn>
                  <a:cxn ang="0">
                    <a:pos x="1832" y="32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98B5B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937" name="Freeform 65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/>
                <a:ahLst/>
                <a:cxnLst>
                  <a:cxn ang="0">
                    <a:pos x="288" y="0"/>
                  </a:cxn>
                  <a:cxn ang="0">
                    <a:pos x="284" y="52"/>
                  </a:cxn>
                  <a:cxn ang="0">
                    <a:pos x="272" y="98"/>
                  </a:cxn>
                  <a:cxn ang="0">
                    <a:pos x="254" y="140"/>
                  </a:cxn>
                  <a:cxn ang="0">
                    <a:pos x="230" y="176"/>
                  </a:cxn>
                  <a:cxn ang="0">
                    <a:pos x="204" y="208"/>
                  </a:cxn>
                  <a:cxn ang="0">
                    <a:pos x="174" y="238"/>
                  </a:cxn>
                  <a:cxn ang="0">
                    <a:pos x="144" y="262"/>
                  </a:cxn>
                  <a:cxn ang="0">
                    <a:pos x="112" y="282"/>
                  </a:cxn>
                  <a:cxn ang="0">
                    <a:pos x="84" y="298"/>
                  </a:cxn>
                  <a:cxn ang="0">
                    <a:pos x="56" y="312"/>
                  </a:cxn>
                  <a:cxn ang="0">
                    <a:pos x="34" y="322"/>
                  </a:cxn>
                  <a:cxn ang="0">
                    <a:pos x="16" y="328"/>
                  </a:cxn>
                  <a:cxn ang="0">
                    <a:pos x="4" y="332"/>
                  </a:cxn>
                  <a:cxn ang="0">
                    <a:pos x="0" y="334"/>
                  </a:cxn>
                  <a:cxn ang="0">
                    <a:pos x="4" y="332"/>
                  </a:cxn>
                  <a:cxn ang="0">
                    <a:pos x="16" y="326"/>
                  </a:cxn>
                  <a:cxn ang="0">
                    <a:pos x="34" y="318"/>
                  </a:cxn>
                  <a:cxn ang="0">
                    <a:pos x="56" y="304"/>
                  </a:cxn>
                  <a:cxn ang="0">
                    <a:pos x="84" y="288"/>
                  </a:cxn>
                  <a:cxn ang="0">
                    <a:pos x="112" y="266"/>
                  </a:cxn>
                  <a:cxn ang="0">
                    <a:pos x="142" y="242"/>
                  </a:cxn>
                  <a:cxn ang="0">
                    <a:pos x="170" y="212"/>
                  </a:cxn>
                  <a:cxn ang="0">
                    <a:pos x="196" y="180"/>
                  </a:cxn>
                  <a:cxn ang="0">
                    <a:pos x="220" y="142"/>
                  </a:cxn>
                  <a:cxn ang="0">
                    <a:pos x="238" y="100"/>
                  </a:cxn>
                  <a:cxn ang="0">
                    <a:pos x="250" y="54"/>
                  </a:cxn>
                  <a:cxn ang="0">
                    <a:pos x="254" y="2"/>
                  </a:cxn>
                  <a:cxn ang="0">
                    <a:pos x="288" y="0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79938" name="Group 66"/>
          <p:cNvGrpSpPr>
            <a:grpSpLocks/>
          </p:cNvGrpSpPr>
          <p:nvPr/>
        </p:nvGrpSpPr>
        <p:grpSpPr bwMode="auto">
          <a:xfrm>
            <a:off x="762000" y="2686050"/>
            <a:ext cx="1268413" cy="1308100"/>
            <a:chOff x="2789" y="1625"/>
            <a:chExt cx="907" cy="907"/>
          </a:xfrm>
        </p:grpSpPr>
        <p:sp>
          <p:nvSpPr>
            <p:cNvPr id="79939" name="Oval 67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tint val="0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9940" name="Oval 68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83A6A7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9941" name="Oval 69"/>
            <p:cNvSpPr>
              <a:spLocks noChangeArrowheads="1"/>
            </p:cNvSpPr>
            <p:nvPr/>
          </p:nvSpPr>
          <p:spPr bwMode="gray">
            <a:xfrm>
              <a:off x="2849" y="1684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54118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9942" name="Oval 70"/>
            <p:cNvSpPr>
              <a:spLocks noChangeArrowheads="1"/>
            </p:cNvSpPr>
            <p:nvPr/>
          </p:nvSpPr>
          <p:spPr bwMode="gray">
            <a:xfrm>
              <a:off x="2849" y="1686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63529"/>
                    <a:invGamma/>
                  </a:srgbClr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9943" name="Oval 71"/>
            <p:cNvSpPr>
              <a:spLocks noChangeArrowheads="1"/>
            </p:cNvSpPr>
            <p:nvPr/>
          </p:nvSpPr>
          <p:spPr bwMode="gray">
            <a:xfrm>
              <a:off x="2888" y="1724"/>
              <a:ext cx="709" cy="709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79944" name="Group 72"/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79945" name="Oval 73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9946" name="Oval 74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9947" name="Oval 75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9948" name="Oval 76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sp>
        <p:nvSpPr>
          <p:cNvPr id="79949" name="Text Box 77"/>
          <p:cNvSpPr txBox="1">
            <a:spLocks noChangeArrowheads="1"/>
          </p:cNvSpPr>
          <p:nvPr/>
        </p:nvSpPr>
        <p:spPr bwMode="gray">
          <a:xfrm rot="3925970">
            <a:off x="943074" y="4762539"/>
            <a:ext cx="20655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1400" b="1" dirty="0" smtClean="0">
                <a:solidFill>
                  <a:schemeClr val="bg1"/>
                </a:solidFill>
              </a:rPr>
              <a:t>Структурированный </a:t>
            </a:r>
          </a:p>
          <a:p>
            <a:pPr algn="ctr" eaLnBrk="0" hangingPunct="0"/>
            <a:r>
              <a:rPr lang="ru-RU" sz="1400" b="1" dirty="0" smtClean="0">
                <a:solidFill>
                  <a:schemeClr val="bg1"/>
                </a:solidFill>
              </a:rPr>
              <a:t>кейс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79950" name="Text Box 78"/>
          <p:cNvSpPr txBox="1">
            <a:spLocks noChangeArrowheads="1"/>
          </p:cNvSpPr>
          <p:nvPr/>
        </p:nvSpPr>
        <p:spPr bwMode="gray">
          <a:xfrm rot="3925970">
            <a:off x="1927040" y="4225231"/>
            <a:ext cx="3337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1400" b="1" dirty="0" smtClean="0"/>
              <a:t>1.</a:t>
            </a:r>
            <a:endParaRPr lang="en-US" sz="1400" b="1" dirty="0"/>
          </a:p>
        </p:txBody>
      </p:sp>
      <p:sp>
        <p:nvSpPr>
          <p:cNvPr id="79951" name="Text Box 79"/>
          <p:cNvSpPr txBox="1">
            <a:spLocks noChangeArrowheads="1"/>
          </p:cNvSpPr>
          <p:nvPr/>
        </p:nvSpPr>
        <p:spPr bwMode="gray">
          <a:xfrm rot="3925970">
            <a:off x="2626151" y="4760480"/>
            <a:ext cx="22483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1400" b="1" dirty="0" smtClean="0">
                <a:solidFill>
                  <a:schemeClr val="bg1"/>
                </a:solidFill>
              </a:rPr>
              <a:t>«Маленькие наброски»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79952" name="Text Box 80"/>
          <p:cNvSpPr txBox="1">
            <a:spLocks noChangeArrowheads="1"/>
          </p:cNvSpPr>
          <p:nvPr/>
        </p:nvSpPr>
        <p:spPr bwMode="gray">
          <a:xfrm rot="3925970">
            <a:off x="3668527" y="4225231"/>
            <a:ext cx="3337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1400" b="1" dirty="0" smtClean="0"/>
              <a:t>2.</a:t>
            </a:r>
            <a:endParaRPr lang="en-US" sz="1400" b="1" dirty="0"/>
          </a:p>
        </p:txBody>
      </p:sp>
      <p:sp>
        <p:nvSpPr>
          <p:cNvPr id="79953" name="Text Box 81"/>
          <p:cNvSpPr txBox="1">
            <a:spLocks noChangeArrowheads="1"/>
          </p:cNvSpPr>
          <p:nvPr/>
        </p:nvSpPr>
        <p:spPr bwMode="gray">
          <a:xfrm rot="3925970">
            <a:off x="4411123" y="4767264"/>
            <a:ext cx="22122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1400" b="1" dirty="0" smtClean="0">
                <a:solidFill>
                  <a:schemeClr val="bg1"/>
                </a:solidFill>
              </a:rPr>
              <a:t>Неструктурированный</a:t>
            </a:r>
          </a:p>
          <a:p>
            <a:pPr algn="ctr" eaLnBrk="0" hangingPunct="0"/>
            <a:r>
              <a:rPr lang="ru-RU" sz="1400" b="1" dirty="0" smtClean="0">
                <a:solidFill>
                  <a:schemeClr val="bg1"/>
                </a:solidFill>
              </a:rPr>
              <a:t>кейс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79954" name="Text Box 82"/>
          <p:cNvSpPr txBox="1">
            <a:spLocks noChangeArrowheads="1"/>
          </p:cNvSpPr>
          <p:nvPr/>
        </p:nvSpPr>
        <p:spPr bwMode="gray">
          <a:xfrm rot="3925970">
            <a:off x="5481452" y="4225231"/>
            <a:ext cx="3337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1400" b="1" dirty="0" smtClean="0"/>
              <a:t>3.</a:t>
            </a:r>
            <a:endParaRPr lang="en-US" sz="1400" b="1" dirty="0"/>
          </a:p>
        </p:txBody>
      </p:sp>
      <p:sp>
        <p:nvSpPr>
          <p:cNvPr id="79955" name="Text Box 83"/>
          <p:cNvSpPr txBox="1">
            <a:spLocks noChangeArrowheads="1"/>
          </p:cNvSpPr>
          <p:nvPr/>
        </p:nvSpPr>
        <p:spPr bwMode="gray">
          <a:xfrm rot="3925970">
            <a:off x="6338355" y="4791787"/>
            <a:ext cx="23154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1400" b="1" dirty="0" smtClean="0">
                <a:solidFill>
                  <a:schemeClr val="bg1"/>
                </a:solidFill>
              </a:rPr>
              <a:t>Первооткрывательский</a:t>
            </a:r>
          </a:p>
          <a:p>
            <a:pPr algn="ctr" eaLnBrk="0" hangingPunct="0"/>
            <a:r>
              <a:rPr lang="ru-RU" sz="1400" b="1" dirty="0" smtClean="0">
                <a:solidFill>
                  <a:schemeClr val="bg1"/>
                </a:solidFill>
              </a:rPr>
              <a:t>кейс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79956" name="Text Box 84"/>
          <p:cNvSpPr txBox="1">
            <a:spLocks noChangeArrowheads="1"/>
          </p:cNvSpPr>
          <p:nvPr/>
        </p:nvSpPr>
        <p:spPr bwMode="gray">
          <a:xfrm rot="3925970">
            <a:off x="7432490" y="4368106"/>
            <a:ext cx="3337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1400" b="1" dirty="0" smtClean="0"/>
              <a:t>4.</a:t>
            </a:r>
            <a:endParaRPr lang="en-US" sz="1400" b="1" dirty="0"/>
          </a:p>
        </p:txBody>
      </p:sp>
      <p:sp>
        <p:nvSpPr>
          <p:cNvPr id="95" name="TextBox 94"/>
          <p:cNvSpPr txBox="1"/>
          <p:nvPr/>
        </p:nvSpPr>
        <p:spPr>
          <a:xfrm>
            <a:off x="571472" y="1428736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Классификация кейсов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Основание третье – характер информации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(Н. Федянин и В. Давиденко)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96" name="Дата 3"/>
          <p:cNvSpPr txBox="1">
            <a:spLocks/>
          </p:cNvSpPr>
          <p:nvPr/>
        </p:nvSpPr>
        <p:spPr bwMode="auto">
          <a:xfrm>
            <a:off x="381000" y="6505575"/>
            <a:ext cx="2514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21 января 2013 года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715140" y="6477000"/>
            <a:ext cx="2124060" cy="238147"/>
          </a:xfrm>
        </p:spPr>
        <p:txBody>
          <a:bodyPr/>
          <a:lstStyle/>
          <a:p>
            <a:r>
              <a:rPr lang="ru-RU" dirty="0" smtClean="0"/>
              <a:t>ОФ ОУП ВПО «АТиСО»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9" name="Group 3"/>
          <p:cNvGrpSpPr>
            <a:grpSpLocks/>
          </p:cNvGrpSpPr>
          <p:nvPr/>
        </p:nvGrpSpPr>
        <p:grpSpPr bwMode="auto">
          <a:xfrm>
            <a:off x="1142976" y="1816109"/>
            <a:ext cx="6929486" cy="1143008"/>
            <a:chOff x="912" y="1008"/>
            <a:chExt cx="3984" cy="912"/>
          </a:xfrm>
        </p:grpSpPr>
        <p:sp>
          <p:nvSpPr>
            <p:cNvPr id="75780" name="AutoShape 4"/>
            <p:cNvSpPr>
              <a:spLocks noChangeArrowheads="1"/>
            </p:cNvSpPr>
            <p:nvPr/>
          </p:nvSpPr>
          <p:spPr bwMode="gray">
            <a:xfrm>
              <a:off x="912" y="1008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75781" name="Group 5"/>
            <p:cNvGrpSpPr>
              <a:grpSpLocks/>
            </p:cNvGrpSpPr>
            <p:nvPr/>
          </p:nvGrpSpPr>
          <p:grpSpPr bwMode="auto">
            <a:xfrm>
              <a:off x="999" y="1092"/>
              <a:ext cx="768" cy="746"/>
              <a:chOff x="999" y="1092"/>
              <a:chExt cx="768" cy="746"/>
            </a:xfrm>
          </p:grpSpPr>
          <p:sp>
            <p:nvSpPr>
              <p:cNvPr id="75782" name="AutoShape 6"/>
              <p:cNvSpPr>
                <a:spLocks noChangeArrowheads="1"/>
              </p:cNvSpPr>
              <p:nvPr/>
            </p:nvSpPr>
            <p:spPr bwMode="gray">
              <a:xfrm>
                <a:off x="999" y="1092"/>
                <a:ext cx="768" cy="74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5783" name="Freeform 7"/>
              <p:cNvSpPr>
                <a:spLocks/>
              </p:cNvSpPr>
              <p:nvPr/>
            </p:nvSpPr>
            <p:spPr bwMode="gray">
              <a:xfrm>
                <a:off x="1047" y="1140"/>
                <a:ext cx="383" cy="373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784" name="Text Box 8"/>
              <p:cNvSpPr txBox="1">
                <a:spLocks noChangeArrowheads="1"/>
              </p:cNvSpPr>
              <p:nvPr/>
            </p:nvSpPr>
            <p:spPr bwMode="gray">
              <a:xfrm>
                <a:off x="1035" y="1243"/>
                <a:ext cx="707" cy="44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ru-RU" sz="16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Четвертое </a:t>
                </a:r>
              </a:p>
              <a:p>
                <a:pPr algn="ctr" eaLnBrk="0" hangingPunct="0"/>
                <a:r>
                  <a:rPr lang="ru-RU" sz="16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основание</a:t>
                </a:r>
                <a:endParaRPr lang="en-US" sz="16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75785" name="Text Box 9"/>
            <p:cNvSpPr txBox="1">
              <a:spLocks noChangeArrowheads="1"/>
            </p:cNvSpPr>
            <p:nvPr/>
          </p:nvSpPr>
          <p:spPr bwMode="gray">
            <a:xfrm>
              <a:off x="1872" y="1199"/>
              <a:ext cx="2928" cy="4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 eaLnBrk="0" hangingPunct="0"/>
              <a:r>
                <a:rPr lang="ru-RU" b="1" dirty="0" smtClean="0">
                  <a:solidFill>
                    <a:srgbClr val="000000"/>
                  </a:solidFill>
                </a:rPr>
                <a:t>объем информации</a:t>
              </a:r>
            </a:p>
            <a:p>
              <a:pPr algn="just" eaLnBrk="0" hangingPunct="0"/>
              <a:r>
                <a:rPr lang="ru-RU" dirty="0" smtClean="0">
                  <a:solidFill>
                    <a:srgbClr val="000000"/>
                  </a:solidFill>
                </a:rPr>
                <a:t>«мертвые» и «живые» кейсы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75786" name="Group 10"/>
          <p:cNvGrpSpPr>
            <a:grpSpLocks/>
          </p:cNvGrpSpPr>
          <p:nvPr/>
        </p:nvGrpSpPr>
        <p:grpSpPr bwMode="auto">
          <a:xfrm>
            <a:off x="1142976" y="3267084"/>
            <a:ext cx="6929486" cy="1143008"/>
            <a:chOff x="912" y="2016"/>
            <a:chExt cx="3984" cy="912"/>
          </a:xfrm>
        </p:grpSpPr>
        <p:sp>
          <p:nvSpPr>
            <p:cNvPr id="75787" name="AutoShape 11"/>
            <p:cNvSpPr>
              <a:spLocks noChangeArrowheads="1"/>
            </p:cNvSpPr>
            <p:nvPr/>
          </p:nvSpPr>
          <p:spPr bwMode="gray">
            <a:xfrm>
              <a:off x="912" y="201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75788" name="Group 12"/>
            <p:cNvGrpSpPr>
              <a:grpSpLocks/>
            </p:cNvGrpSpPr>
            <p:nvPr/>
          </p:nvGrpSpPr>
          <p:grpSpPr bwMode="auto">
            <a:xfrm>
              <a:off x="999" y="2100"/>
              <a:ext cx="768" cy="746"/>
              <a:chOff x="999" y="2100"/>
              <a:chExt cx="768" cy="746"/>
            </a:xfrm>
          </p:grpSpPr>
          <p:sp>
            <p:nvSpPr>
              <p:cNvPr id="75789" name="AutoShape 13"/>
              <p:cNvSpPr>
                <a:spLocks noChangeArrowheads="1"/>
              </p:cNvSpPr>
              <p:nvPr/>
            </p:nvSpPr>
            <p:spPr bwMode="gray">
              <a:xfrm>
                <a:off x="999" y="2100"/>
                <a:ext cx="768" cy="74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hlink">
                      <a:gamma/>
                      <a:tint val="72549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5790" name="Freeform 14"/>
              <p:cNvSpPr>
                <a:spLocks/>
              </p:cNvSpPr>
              <p:nvPr/>
            </p:nvSpPr>
            <p:spPr bwMode="gray">
              <a:xfrm>
                <a:off x="1047" y="2148"/>
                <a:ext cx="383" cy="373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5792" name="Text Box 16"/>
            <p:cNvSpPr txBox="1">
              <a:spLocks noChangeArrowheads="1"/>
            </p:cNvSpPr>
            <p:nvPr/>
          </p:nvSpPr>
          <p:spPr bwMode="gray">
            <a:xfrm>
              <a:off x="1872" y="2241"/>
              <a:ext cx="2928" cy="4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ru-RU" b="1" dirty="0" smtClean="0">
                  <a:solidFill>
                    <a:srgbClr val="000000"/>
                  </a:solidFill>
                </a:rPr>
                <a:t>наличие сюжета</a:t>
              </a:r>
            </a:p>
            <a:p>
              <a:pPr eaLnBrk="0" hangingPunct="0"/>
              <a:r>
                <a:rPr lang="ru-RU" dirty="0" smtClean="0">
                  <a:solidFill>
                    <a:srgbClr val="000000"/>
                  </a:solidFill>
                </a:rPr>
                <a:t>с</a:t>
              </a:r>
              <a:r>
                <a:rPr lang="ru-RU" dirty="0" smtClean="0">
                  <a:solidFill>
                    <a:srgbClr val="000000"/>
                  </a:solidFill>
                </a:rPr>
                <a:t>южетные и бессюжетные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75793" name="Group 17"/>
          <p:cNvGrpSpPr>
            <a:grpSpLocks/>
          </p:cNvGrpSpPr>
          <p:nvPr/>
        </p:nvGrpSpPr>
        <p:grpSpPr bwMode="auto">
          <a:xfrm>
            <a:off x="1142976" y="4714884"/>
            <a:ext cx="6929486" cy="1143008"/>
            <a:chOff x="912" y="3036"/>
            <a:chExt cx="3984" cy="912"/>
          </a:xfrm>
        </p:grpSpPr>
        <p:sp>
          <p:nvSpPr>
            <p:cNvPr id="75794" name="AutoShape 18"/>
            <p:cNvSpPr>
              <a:spLocks noChangeArrowheads="1"/>
            </p:cNvSpPr>
            <p:nvPr/>
          </p:nvSpPr>
          <p:spPr bwMode="gray">
            <a:xfrm>
              <a:off x="912" y="303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48627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75795" name="Group 19"/>
            <p:cNvGrpSpPr>
              <a:grpSpLocks/>
            </p:cNvGrpSpPr>
            <p:nvPr/>
          </p:nvGrpSpPr>
          <p:grpSpPr bwMode="auto">
            <a:xfrm>
              <a:off x="999" y="3120"/>
              <a:ext cx="768" cy="746"/>
              <a:chOff x="999" y="3120"/>
              <a:chExt cx="768" cy="746"/>
            </a:xfrm>
          </p:grpSpPr>
          <p:sp>
            <p:nvSpPr>
              <p:cNvPr id="75796" name="AutoShape 20"/>
              <p:cNvSpPr>
                <a:spLocks noChangeArrowheads="1"/>
              </p:cNvSpPr>
              <p:nvPr/>
            </p:nvSpPr>
            <p:spPr bwMode="gray">
              <a:xfrm>
                <a:off x="999" y="3120"/>
                <a:ext cx="768" cy="74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folHlink">
                      <a:gamma/>
                      <a:tint val="63529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5797" name="Freeform 21"/>
              <p:cNvSpPr>
                <a:spLocks/>
              </p:cNvSpPr>
              <p:nvPr/>
            </p:nvSpPr>
            <p:spPr bwMode="gray">
              <a:xfrm>
                <a:off x="1047" y="3168"/>
                <a:ext cx="383" cy="373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48627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5799" name="Text Box 23"/>
            <p:cNvSpPr txBox="1">
              <a:spLocks noChangeArrowheads="1"/>
            </p:cNvSpPr>
            <p:nvPr/>
          </p:nvSpPr>
          <p:spPr bwMode="gray">
            <a:xfrm>
              <a:off x="1872" y="3161"/>
              <a:ext cx="2928" cy="70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ru-RU" b="1" dirty="0" smtClean="0">
                  <a:solidFill>
                    <a:srgbClr val="000000"/>
                  </a:solidFill>
                </a:rPr>
                <a:t>с</a:t>
              </a:r>
              <a:r>
                <a:rPr lang="ru-RU" b="1" dirty="0" smtClean="0">
                  <a:solidFill>
                    <a:srgbClr val="000000"/>
                  </a:solidFill>
                </a:rPr>
                <a:t>убъекты кейса</a:t>
              </a:r>
            </a:p>
            <a:p>
              <a:pPr algn="just" eaLnBrk="0" hangingPunct="0"/>
              <a:r>
                <a:rPr lang="ru-RU" dirty="0" smtClean="0">
                  <a:solidFill>
                    <a:srgbClr val="000000"/>
                  </a:solidFill>
                </a:rPr>
                <a:t>л</a:t>
              </a:r>
              <a:r>
                <a:rPr lang="ru-RU" dirty="0" smtClean="0">
                  <a:solidFill>
                    <a:srgbClr val="000000"/>
                  </a:solidFill>
                </a:rPr>
                <a:t>ичностные кейсы, </a:t>
              </a:r>
              <a:r>
                <a:rPr lang="ru-RU" dirty="0" err="1" smtClean="0">
                  <a:solidFill>
                    <a:srgbClr val="000000"/>
                  </a:solidFill>
                </a:rPr>
                <a:t>организационно-институ-циональные</a:t>
              </a:r>
              <a:r>
                <a:rPr lang="ru-RU" dirty="0" smtClean="0">
                  <a:solidFill>
                    <a:srgbClr val="000000"/>
                  </a:solidFill>
                </a:rPr>
                <a:t> кейсы, </a:t>
              </a:r>
              <a:r>
                <a:rPr lang="ru-RU" dirty="0" err="1" smtClean="0">
                  <a:solidFill>
                    <a:srgbClr val="000000"/>
                  </a:solidFill>
                </a:rPr>
                <a:t>многосубъектные</a:t>
              </a:r>
              <a:r>
                <a:rPr lang="ru-RU" dirty="0" smtClean="0">
                  <a:solidFill>
                    <a:srgbClr val="000000"/>
                  </a:solidFill>
                </a:rPr>
                <a:t> кейсы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27" name="Rectangle 2"/>
          <p:cNvSpPr txBox="1">
            <a:spLocks noChangeArrowheads="1"/>
          </p:cNvSpPr>
          <p:nvPr/>
        </p:nvSpPr>
        <p:spPr bwMode="black">
          <a:xfrm>
            <a:off x="1500166" y="233363"/>
            <a:ext cx="7110434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3C43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Вопрос 3. Категории метода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3C43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gray">
          <a:xfrm>
            <a:off x="1357290" y="3500438"/>
            <a:ext cx="1229952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Пятое </a:t>
            </a:r>
          </a:p>
          <a:p>
            <a:pPr algn="ctr" eaLnBrk="0" hangingPunct="0"/>
            <a:r>
              <a:rPr lang="ru-RU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основание</a:t>
            </a:r>
            <a:endParaRPr lang="en-US" sz="16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gray">
          <a:xfrm>
            <a:off x="1357290" y="5000636"/>
            <a:ext cx="1229952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Шестое</a:t>
            </a:r>
          </a:p>
          <a:p>
            <a:pPr algn="ctr" eaLnBrk="0" hangingPunct="0"/>
            <a:r>
              <a:rPr lang="ru-RU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основание</a:t>
            </a:r>
            <a:endParaRPr lang="en-US" sz="16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2" name="Дата 3"/>
          <p:cNvSpPr txBox="1">
            <a:spLocks/>
          </p:cNvSpPr>
          <p:nvPr/>
        </p:nvSpPr>
        <p:spPr bwMode="auto">
          <a:xfrm>
            <a:off x="381000" y="6505575"/>
            <a:ext cx="2514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21 января 2013 года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715140" y="6477000"/>
            <a:ext cx="2124060" cy="238147"/>
          </a:xfrm>
        </p:spPr>
        <p:txBody>
          <a:bodyPr/>
          <a:lstStyle/>
          <a:p>
            <a:r>
              <a:rPr lang="ru-RU" dirty="0" smtClean="0"/>
              <a:t>ОФ ОУП ВПО «АТиСО»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AutoShape 4"/>
          <p:cNvSpPr>
            <a:spLocks noChangeArrowheads="1"/>
          </p:cNvSpPr>
          <p:nvPr/>
        </p:nvSpPr>
        <p:spPr bwMode="auto">
          <a:xfrm>
            <a:off x="5202261" y="3862391"/>
            <a:ext cx="1830399" cy="178118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3973" name="AutoShape 5"/>
          <p:cNvSpPr>
            <a:spLocks noChangeArrowheads="1"/>
          </p:cNvSpPr>
          <p:nvPr/>
        </p:nvSpPr>
        <p:spPr bwMode="auto">
          <a:xfrm>
            <a:off x="2603504" y="3862391"/>
            <a:ext cx="1836752" cy="178118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819297" y="2486028"/>
            <a:ext cx="5895975" cy="936625"/>
            <a:chOff x="624" y="1152"/>
            <a:chExt cx="4080" cy="720"/>
          </a:xfrm>
        </p:grpSpPr>
        <p:sp>
          <p:nvSpPr>
            <p:cNvPr id="83976" name="Rectangle 8"/>
            <p:cNvSpPr>
              <a:spLocks noChangeArrowheads="1"/>
            </p:cNvSpPr>
            <p:nvPr/>
          </p:nvSpPr>
          <p:spPr bwMode="gray">
            <a:xfrm rot="3419336">
              <a:off x="624" y="1200"/>
              <a:ext cx="672" cy="672"/>
            </a:xfrm>
            <a:prstGeom prst="rect">
              <a:avLst/>
            </a:prstGeom>
            <a:solidFill>
              <a:schemeClr val="accent2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296" y="1296"/>
              <a:ext cx="624" cy="96"/>
              <a:chOff x="2003" y="3439"/>
              <a:chExt cx="468" cy="244"/>
            </a:xfrm>
          </p:grpSpPr>
          <p:sp>
            <p:nvSpPr>
              <p:cNvPr id="83978" name="Oval 10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3979" name="Rectangle 11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3980" name="Oval 12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3981" name="Oval 13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83982" name="Rectangle 14"/>
            <p:cNvSpPr>
              <a:spLocks noChangeArrowheads="1"/>
            </p:cNvSpPr>
            <p:nvPr/>
          </p:nvSpPr>
          <p:spPr bwMode="gray">
            <a:xfrm rot="3419336">
              <a:off x="1776" y="1152"/>
              <a:ext cx="672" cy="672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2448" y="1296"/>
              <a:ext cx="624" cy="96"/>
              <a:chOff x="2003" y="3439"/>
              <a:chExt cx="468" cy="244"/>
            </a:xfrm>
          </p:grpSpPr>
          <p:sp>
            <p:nvSpPr>
              <p:cNvPr id="83984" name="Oval 16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3985" name="Rectangle 17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3986" name="Oval 18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3987" name="Oval 19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83988" name="Rectangle 20"/>
            <p:cNvSpPr>
              <a:spLocks noChangeArrowheads="1"/>
            </p:cNvSpPr>
            <p:nvPr/>
          </p:nvSpPr>
          <p:spPr bwMode="gray">
            <a:xfrm rot="3419336">
              <a:off x="2880" y="1152"/>
              <a:ext cx="672" cy="672"/>
            </a:xfrm>
            <a:prstGeom prst="rect">
              <a:avLst/>
            </a:prstGeom>
            <a:solidFill>
              <a:schemeClr val="accent2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grpSp>
          <p:nvGrpSpPr>
            <p:cNvPr id="5" name="Group 21"/>
            <p:cNvGrpSpPr>
              <a:grpSpLocks/>
            </p:cNvGrpSpPr>
            <p:nvPr/>
          </p:nvGrpSpPr>
          <p:grpSpPr bwMode="auto">
            <a:xfrm>
              <a:off x="3600" y="1296"/>
              <a:ext cx="816" cy="96"/>
              <a:chOff x="2003" y="3439"/>
              <a:chExt cx="468" cy="244"/>
            </a:xfrm>
          </p:grpSpPr>
          <p:sp>
            <p:nvSpPr>
              <p:cNvPr id="83990" name="Oval 22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3991" name="Rectangle 23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3992" name="Oval 24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3993" name="Oval 25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83994" name="Rectangle 26"/>
            <p:cNvSpPr>
              <a:spLocks noChangeArrowheads="1"/>
            </p:cNvSpPr>
            <p:nvPr/>
          </p:nvSpPr>
          <p:spPr bwMode="gray">
            <a:xfrm rot="3419336">
              <a:off x="4032" y="1152"/>
              <a:ext cx="672" cy="672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</p:grpSp>
      <p:sp>
        <p:nvSpPr>
          <p:cNvPr id="83996" name="Rectangle 28"/>
          <p:cNvSpPr>
            <a:spLocks noChangeArrowheads="1"/>
          </p:cNvSpPr>
          <p:nvPr/>
        </p:nvSpPr>
        <p:spPr bwMode="gray">
          <a:xfrm>
            <a:off x="3869552" y="2702478"/>
            <a:ext cx="3770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4000" name="Rectangle 32"/>
          <p:cNvSpPr>
            <a:spLocks noChangeArrowheads="1"/>
          </p:cNvSpPr>
          <p:nvPr/>
        </p:nvSpPr>
        <p:spPr bwMode="auto">
          <a:xfrm>
            <a:off x="2817817" y="4143380"/>
            <a:ext cx="147829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Базовые</a:t>
            </a:r>
          </a:p>
          <a:p>
            <a:pPr algn="ctr"/>
            <a:r>
              <a:rPr lang="ru-RU" b="1" dirty="0" smtClean="0"/>
              <a:t>и</a:t>
            </a:r>
            <a:r>
              <a:rPr lang="ru-RU" b="1" dirty="0" smtClean="0"/>
              <a:t>ли </a:t>
            </a:r>
          </a:p>
          <a:p>
            <a:pPr algn="ctr"/>
            <a:r>
              <a:rPr lang="ru-RU" b="1" dirty="0" smtClean="0"/>
              <a:t>первичные</a:t>
            </a:r>
            <a:endParaRPr lang="en-US" b="1" dirty="0"/>
          </a:p>
        </p:txBody>
      </p:sp>
      <p:sp>
        <p:nvSpPr>
          <p:cNvPr id="84001" name="Rectangle 33"/>
          <p:cNvSpPr>
            <a:spLocks noChangeArrowheads="1"/>
          </p:cNvSpPr>
          <p:nvPr/>
        </p:nvSpPr>
        <p:spPr bwMode="auto">
          <a:xfrm>
            <a:off x="5389587" y="4416990"/>
            <a:ext cx="15476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Вторичные </a:t>
            </a:r>
            <a:endParaRPr lang="en-US" b="1" dirty="0"/>
          </a:p>
        </p:txBody>
      </p:sp>
      <p:sp>
        <p:nvSpPr>
          <p:cNvPr id="36" name="Rectangle 2"/>
          <p:cNvSpPr txBox="1">
            <a:spLocks noChangeArrowheads="1"/>
          </p:cNvSpPr>
          <p:nvPr/>
        </p:nvSpPr>
        <p:spPr bwMode="black">
          <a:xfrm>
            <a:off x="1500166" y="233363"/>
            <a:ext cx="7110434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3C43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Вопрос 3. Категории метода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3C43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7" name="Дата 3"/>
          <p:cNvSpPr txBox="1">
            <a:spLocks/>
          </p:cNvSpPr>
          <p:nvPr/>
        </p:nvSpPr>
        <p:spPr bwMode="auto">
          <a:xfrm>
            <a:off x="381000" y="6505575"/>
            <a:ext cx="2514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21 января 2013 года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715140" y="6477000"/>
            <a:ext cx="2124060" cy="238147"/>
          </a:xfrm>
        </p:spPr>
        <p:txBody>
          <a:bodyPr/>
          <a:lstStyle/>
          <a:p>
            <a:r>
              <a:rPr lang="ru-RU" dirty="0" smtClean="0"/>
              <a:t>ОФ ОУП ВПО «АТиСО»</a:t>
            </a:r>
            <a:endParaRPr lang="en-US" dirty="0"/>
          </a:p>
        </p:txBody>
      </p:sp>
      <p:sp>
        <p:nvSpPr>
          <p:cNvPr id="39" name="Rectangle 28"/>
          <p:cNvSpPr>
            <a:spLocks noChangeArrowheads="1"/>
          </p:cNvSpPr>
          <p:nvPr/>
        </p:nvSpPr>
        <p:spPr bwMode="gray">
          <a:xfrm>
            <a:off x="5461024" y="2702478"/>
            <a:ext cx="3770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0" name="Rectangle 28"/>
          <p:cNvSpPr>
            <a:spLocks noChangeArrowheads="1"/>
          </p:cNvSpPr>
          <p:nvPr/>
        </p:nvSpPr>
        <p:spPr bwMode="gray">
          <a:xfrm>
            <a:off x="1785918" y="1500174"/>
            <a:ext cx="64438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/>
              <a:t>Источники формирования кейсов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Freeform 3"/>
          <p:cNvSpPr>
            <a:spLocks noEditPoints="1"/>
          </p:cNvSpPr>
          <p:nvPr/>
        </p:nvSpPr>
        <p:spPr bwMode="gray">
          <a:xfrm>
            <a:off x="1447800" y="1981200"/>
            <a:ext cx="5943600" cy="4038600"/>
          </a:xfrm>
          <a:custGeom>
            <a:avLst/>
            <a:gdLst/>
            <a:ahLst/>
            <a:cxnLst>
              <a:cxn ang="0">
                <a:pos x="1092" y="50"/>
              </a:cxn>
              <a:cxn ang="0">
                <a:pos x="822" y="168"/>
              </a:cxn>
              <a:cxn ang="0">
                <a:pos x="594" y="300"/>
              </a:cxn>
              <a:cxn ang="0">
                <a:pos x="406" y="446"/>
              </a:cxn>
              <a:cxn ang="0">
                <a:pos x="254" y="604"/>
              </a:cxn>
              <a:cxn ang="0">
                <a:pos x="140" y="772"/>
              </a:cxn>
              <a:cxn ang="0">
                <a:pos x="60" y="944"/>
              </a:cxn>
              <a:cxn ang="0">
                <a:pos x="14" y="1122"/>
              </a:cxn>
              <a:cxn ang="0">
                <a:pos x="0" y="1300"/>
              </a:cxn>
              <a:cxn ang="0">
                <a:pos x="18" y="1476"/>
              </a:cxn>
              <a:cxn ang="0">
                <a:pos x="64" y="1650"/>
              </a:cxn>
              <a:cxn ang="0">
                <a:pos x="138" y="1818"/>
              </a:cxn>
              <a:cxn ang="0">
                <a:pos x="238" y="1978"/>
              </a:cxn>
              <a:cxn ang="0">
                <a:pos x="364" y="2126"/>
              </a:cxn>
              <a:cxn ang="0">
                <a:pos x="512" y="2262"/>
              </a:cxn>
              <a:cxn ang="0">
                <a:pos x="684" y="2382"/>
              </a:cxn>
              <a:cxn ang="0">
                <a:pos x="874" y="2484"/>
              </a:cxn>
              <a:cxn ang="0">
                <a:pos x="1086" y="2564"/>
              </a:cxn>
              <a:cxn ang="0">
                <a:pos x="1314" y="2622"/>
              </a:cxn>
              <a:cxn ang="0">
                <a:pos x="1558" y="2654"/>
              </a:cxn>
              <a:cxn ang="0">
                <a:pos x="1818" y="2658"/>
              </a:cxn>
              <a:cxn ang="0">
                <a:pos x="2090" y="2632"/>
              </a:cxn>
              <a:cxn ang="0">
                <a:pos x="2374" y="2574"/>
              </a:cxn>
              <a:cxn ang="0">
                <a:pos x="2544" y="2912"/>
              </a:cxn>
              <a:cxn ang="0">
                <a:pos x="1868" y="1552"/>
              </a:cxn>
              <a:cxn ang="0">
                <a:pos x="1956" y="1914"/>
              </a:cxn>
              <a:cxn ang="0">
                <a:pos x="1788" y="1936"/>
              </a:cxn>
              <a:cxn ang="0">
                <a:pos x="1616" y="1934"/>
              </a:cxn>
              <a:cxn ang="0">
                <a:pos x="1442" y="1912"/>
              </a:cxn>
              <a:cxn ang="0">
                <a:pos x="1272" y="1872"/>
              </a:cxn>
              <a:cxn ang="0">
                <a:pos x="1108" y="1812"/>
              </a:cxn>
              <a:cxn ang="0">
                <a:pos x="952" y="1736"/>
              </a:cxn>
              <a:cxn ang="0">
                <a:pos x="810" y="1646"/>
              </a:cxn>
              <a:cxn ang="0">
                <a:pos x="684" y="1542"/>
              </a:cxn>
              <a:cxn ang="0">
                <a:pos x="578" y="1428"/>
              </a:cxn>
              <a:cxn ang="0">
                <a:pos x="494" y="1304"/>
              </a:cxn>
              <a:cxn ang="0">
                <a:pos x="438" y="1170"/>
              </a:cxn>
              <a:cxn ang="0">
                <a:pos x="410" y="1032"/>
              </a:cxn>
              <a:cxn ang="0">
                <a:pos x="416" y="888"/>
              </a:cxn>
              <a:cxn ang="0">
                <a:pos x="460" y="742"/>
              </a:cxn>
              <a:cxn ang="0">
                <a:pos x="544" y="592"/>
              </a:cxn>
              <a:cxn ang="0">
                <a:pos x="670" y="444"/>
              </a:cxn>
              <a:cxn ang="0">
                <a:pos x="844" y="298"/>
              </a:cxn>
              <a:cxn ang="0">
                <a:pos x="1070" y="154"/>
              </a:cxn>
              <a:cxn ang="0">
                <a:pos x="1348" y="16"/>
              </a:cxn>
              <a:cxn ang="0">
                <a:pos x="1244" y="0"/>
              </a:cxn>
              <a:cxn ang="0">
                <a:pos x="2820" y="1934"/>
              </a:cxn>
              <a:cxn ang="0">
                <a:pos x="2820" y="1934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accent1"/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  <a:effectLst>
            <a:outerShdw dist="206741" dir="8249373" algn="ctr" rotWithShape="0">
              <a:srgbClr val="C1D1D3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88096" name="Text Box 32"/>
          <p:cNvSpPr txBox="1">
            <a:spLocks noChangeArrowheads="1"/>
          </p:cNvSpPr>
          <p:nvPr/>
        </p:nvSpPr>
        <p:spPr bwMode="auto">
          <a:xfrm>
            <a:off x="5572132" y="3071810"/>
            <a:ext cx="3238504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Базовые источники кейсов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88098" name="Oval 34"/>
          <p:cNvSpPr>
            <a:spLocks noChangeArrowheads="1"/>
          </p:cNvSpPr>
          <p:nvPr/>
        </p:nvSpPr>
        <p:spPr bwMode="gray">
          <a:xfrm rot="-723406">
            <a:off x="3468688" y="4972050"/>
            <a:ext cx="1438275" cy="666750"/>
          </a:xfrm>
          <a:prstGeom prst="ellipse">
            <a:avLst/>
          </a:prstGeom>
          <a:solidFill>
            <a:srgbClr val="0F2145">
              <a:alpha val="3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8099" name="Oval 35"/>
          <p:cNvSpPr>
            <a:spLocks noChangeArrowheads="1"/>
          </p:cNvSpPr>
          <p:nvPr/>
        </p:nvSpPr>
        <p:spPr bwMode="gray">
          <a:xfrm>
            <a:off x="3400425" y="3752850"/>
            <a:ext cx="1704975" cy="1706563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88100" name="Oval 36"/>
          <p:cNvSpPr>
            <a:spLocks noChangeArrowheads="1"/>
          </p:cNvSpPr>
          <p:nvPr/>
        </p:nvSpPr>
        <p:spPr bwMode="gray">
          <a:xfrm>
            <a:off x="3421063" y="3762375"/>
            <a:ext cx="1665287" cy="1663700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D6E1E2">
                  <a:gamma/>
                  <a:tint val="34902"/>
                  <a:invGamma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88101" name="Oval 37"/>
          <p:cNvSpPr>
            <a:spLocks noChangeArrowheads="1"/>
          </p:cNvSpPr>
          <p:nvPr/>
        </p:nvSpPr>
        <p:spPr bwMode="gray">
          <a:xfrm>
            <a:off x="3438525" y="3778250"/>
            <a:ext cx="1584325" cy="1555750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79216"/>
                  <a:invGamma/>
                </a:srgbClr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88102" name="Oval 38"/>
          <p:cNvSpPr>
            <a:spLocks noChangeArrowheads="1"/>
          </p:cNvSpPr>
          <p:nvPr/>
        </p:nvSpPr>
        <p:spPr bwMode="gray">
          <a:xfrm>
            <a:off x="3530600" y="3822700"/>
            <a:ext cx="1409700" cy="1262063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88103" name="Text Box 39"/>
          <p:cNvSpPr txBox="1">
            <a:spLocks noChangeArrowheads="1"/>
          </p:cNvSpPr>
          <p:nvPr/>
        </p:nvSpPr>
        <p:spPr bwMode="gray">
          <a:xfrm>
            <a:off x="3286116" y="4364188"/>
            <a:ext cx="2038379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solidFill>
                  <a:srgbClr val="000000"/>
                </a:solidFill>
              </a:rPr>
              <a:t>Общественная </a:t>
            </a:r>
          </a:p>
          <a:p>
            <a:pPr algn="ctr"/>
            <a:r>
              <a:rPr lang="ru-RU" sz="2000" dirty="0" smtClean="0">
                <a:solidFill>
                  <a:srgbClr val="000000"/>
                </a:solidFill>
              </a:rPr>
              <a:t>жизнь</a:t>
            </a:r>
            <a:endParaRPr lang="en-US" sz="2000" dirty="0"/>
          </a:p>
        </p:txBody>
      </p:sp>
      <p:sp>
        <p:nvSpPr>
          <p:cNvPr id="88104" name="Oval 40"/>
          <p:cNvSpPr>
            <a:spLocks noChangeArrowheads="1"/>
          </p:cNvSpPr>
          <p:nvPr/>
        </p:nvSpPr>
        <p:spPr bwMode="gray">
          <a:xfrm rot="-772996">
            <a:off x="1625600" y="4362450"/>
            <a:ext cx="1133475" cy="609600"/>
          </a:xfrm>
          <a:prstGeom prst="ellipse">
            <a:avLst/>
          </a:prstGeom>
          <a:solidFill>
            <a:srgbClr val="0F2145">
              <a:alpha val="3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88105" name="Group 41"/>
          <p:cNvGrpSpPr>
            <a:grpSpLocks/>
          </p:cNvGrpSpPr>
          <p:nvPr/>
        </p:nvGrpSpPr>
        <p:grpSpPr bwMode="auto">
          <a:xfrm>
            <a:off x="1357180" y="3371850"/>
            <a:ext cx="1772330" cy="1441450"/>
            <a:chOff x="614" y="2112"/>
            <a:chExt cx="1088" cy="860"/>
          </a:xfrm>
        </p:grpSpPr>
        <p:sp>
          <p:nvSpPr>
            <p:cNvPr id="88106" name="Oval 42"/>
            <p:cNvSpPr>
              <a:spLocks noChangeArrowheads="1"/>
            </p:cNvSpPr>
            <p:nvPr/>
          </p:nvSpPr>
          <p:spPr bwMode="gray">
            <a:xfrm>
              <a:off x="732" y="2112"/>
              <a:ext cx="842" cy="86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8107" name="Oval 43"/>
            <p:cNvSpPr>
              <a:spLocks noChangeArrowheads="1"/>
            </p:cNvSpPr>
            <p:nvPr/>
          </p:nvSpPr>
          <p:spPr bwMode="gray">
            <a:xfrm>
              <a:off x="743" y="2117"/>
              <a:ext cx="821" cy="83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8108" name="Oval 44"/>
            <p:cNvSpPr>
              <a:spLocks noChangeArrowheads="1"/>
            </p:cNvSpPr>
            <p:nvPr/>
          </p:nvSpPr>
          <p:spPr bwMode="gray">
            <a:xfrm>
              <a:off x="751" y="2125"/>
              <a:ext cx="781" cy="78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8109" name="Oval 45"/>
            <p:cNvSpPr>
              <a:spLocks noChangeArrowheads="1"/>
            </p:cNvSpPr>
            <p:nvPr/>
          </p:nvSpPr>
          <p:spPr bwMode="gray">
            <a:xfrm>
              <a:off x="795" y="2147"/>
              <a:ext cx="695" cy="63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8110" name="Text Box 46"/>
            <p:cNvSpPr txBox="1">
              <a:spLocks noChangeArrowheads="1"/>
            </p:cNvSpPr>
            <p:nvPr/>
          </p:nvSpPr>
          <p:spPr bwMode="gray">
            <a:xfrm>
              <a:off x="614" y="2419"/>
              <a:ext cx="1088" cy="2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rgbClr val="000000"/>
                  </a:solidFill>
                </a:rPr>
                <a:t>Образование</a:t>
              </a:r>
              <a:endParaRPr lang="en-US" sz="2000" dirty="0"/>
            </a:p>
          </p:txBody>
        </p:sp>
      </p:grpSp>
      <p:sp>
        <p:nvSpPr>
          <p:cNvPr id="88111" name="Oval 47"/>
          <p:cNvSpPr>
            <a:spLocks noChangeArrowheads="1"/>
          </p:cNvSpPr>
          <p:nvPr/>
        </p:nvSpPr>
        <p:spPr bwMode="gray">
          <a:xfrm>
            <a:off x="1490663" y="2667000"/>
            <a:ext cx="914400" cy="533400"/>
          </a:xfrm>
          <a:prstGeom prst="ellipse">
            <a:avLst/>
          </a:prstGeom>
          <a:solidFill>
            <a:srgbClr val="0F2145">
              <a:alpha val="3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8112" name="Oval 48"/>
          <p:cNvSpPr>
            <a:spLocks noChangeArrowheads="1"/>
          </p:cNvSpPr>
          <p:nvPr/>
        </p:nvSpPr>
        <p:spPr bwMode="gray">
          <a:xfrm>
            <a:off x="1566863" y="2060575"/>
            <a:ext cx="1023937" cy="1023938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88113" name="Oval 49"/>
          <p:cNvSpPr>
            <a:spLocks noChangeArrowheads="1"/>
          </p:cNvSpPr>
          <p:nvPr/>
        </p:nvSpPr>
        <p:spPr bwMode="gray">
          <a:xfrm>
            <a:off x="1579563" y="2065338"/>
            <a:ext cx="1000125" cy="1000125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D6E1E2">
                  <a:gamma/>
                  <a:tint val="34902"/>
                  <a:invGamma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88114" name="Oval 50"/>
          <p:cNvSpPr>
            <a:spLocks noChangeArrowheads="1"/>
          </p:cNvSpPr>
          <p:nvPr/>
        </p:nvSpPr>
        <p:spPr bwMode="gray">
          <a:xfrm>
            <a:off x="1590675" y="2076450"/>
            <a:ext cx="950913" cy="933450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79216"/>
                  <a:invGamma/>
                </a:srgbClr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88115" name="Oval 51"/>
          <p:cNvSpPr>
            <a:spLocks noChangeArrowheads="1"/>
          </p:cNvSpPr>
          <p:nvPr/>
        </p:nvSpPr>
        <p:spPr bwMode="gray">
          <a:xfrm>
            <a:off x="1644650" y="2101850"/>
            <a:ext cx="847725" cy="757238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88116" name="Text Box 52"/>
          <p:cNvSpPr txBox="1">
            <a:spLocks noChangeArrowheads="1"/>
          </p:cNvSpPr>
          <p:nvPr/>
        </p:nvSpPr>
        <p:spPr bwMode="gray">
          <a:xfrm>
            <a:off x="1643042" y="2409825"/>
            <a:ext cx="85151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Наука</a:t>
            </a:r>
            <a:endParaRPr lang="en-US" dirty="0"/>
          </a:p>
        </p:txBody>
      </p:sp>
      <p:sp>
        <p:nvSpPr>
          <p:cNvPr id="88117" name="Oval 53"/>
          <p:cNvSpPr>
            <a:spLocks noChangeArrowheads="1"/>
          </p:cNvSpPr>
          <p:nvPr/>
        </p:nvSpPr>
        <p:spPr bwMode="gray">
          <a:xfrm>
            <a:off x="2714625" y="2133600"/>
            <a:ext cx="685800" cy="228600"/>
          </a:xfrm>
          <a:prstGeom prst="ellipse">
            <a:avLst/>
          </a:prstGeom>
          <a:solidFill>
            <a:srgbClr val="0F2145">
              <a:alpha val="3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8118" name="Oval 54"/>
          <p:cNvSpPr>
            <a:spLocks noChangeArrowheads="1"/>
          </p:cNvSpPr>
          <p:nvPr/>
        </p:nvSpPr>
        <p:spPr bwMode="gray">
          <a:xfrm>
            <a:off x="2836863" y="1600200"/>
            <a:ext cx="682625" cy="682625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88119" name="Oval 55"/>
          <p:cNvSpPr>
            <a:spLocks noChangeArrowheads="1"/>
          </p:cNvSpPr>
          <p:nvPr/>
        </p:nvSpPr>
        <p:spPr bwMode="gray">
          <a:xfrm>
            <a:off x="2846388" y="1603375"/>
            <a:ext cx="665162" cy="666750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D6E1E2">
                  <a:gamma/>
                  <a:tint val="34902"/>
                  <a:invGamma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88120" name="Oval 56"/>
          <p:cNvSpPr>
            <a:spLocks noChangeArrowheads="1"/>
          </p:cNvSpPr>
          <p:nvPr/>
        </p:nvSpPr>
        <p:spPr bwMode="gray">
          <a:xfrm>
            <a:off x="2852738" y="1609725"/>
            <a:ext cx="633412" cy="622300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79216"/>
                  <a:invGamma/>
                </a:srgbClr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88121" name="Oval 57"/>
          <p:cNvSpPr>
            <a:spLocks noChangeArrowheads="1"/>
          </p:cNvSpPr>
          <p:nvPr/>
        </p:nvSpPr>
        <p:spPr bwMode="gray">
          <a:xfrm>
            <a:off x="2889250" y="1628775"/>
            <a:ext cx="563563" cy="503238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33" name="Rectangle 2"/>
          <p:cNvSpPr txBox="1">
            <a:spLocks noChangeArrowheads="1"/>
          </p:cNvSpPr>
          <p:nvPr/>
        </p:nvSpPr>
        <p:spPr bwMode="black">
          <a:xfrm>
            <a:off x="1500166" y="233363"/>
            <a:ext cx="7110434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3C43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Вопрос 3. Категории метода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3C43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5" name="Дата 3"/>
          <p:cNvSpPr txBox="1">
            <a:spLocks/>
          </p:cNvSpPr>
          <p:nvPr/>
        </p:nvSpPr>
        <p:spPr bwMode="auto">
          <a:xfrm>
            <a:off x="381000" y="6505575"/>
            <a:ext cx="2514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21 января 2013 года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715140" y="6477000"/>
            <a:ext cx="2124060" cy="238147"/>
          </a:xfrm>
        </p:spPr>
        <p:txBody>
          <a:bodyPr/>
          <a:lstStyle/>
          <a:p>
            <a:r>
              <a:rPr lang="ru-RU" dirty="0" smtClean="0"/>
              <a:t>ОФ ОУП ВПО «АТиСО»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AutoShape 2"/>
          <p:cNvSpPr>
            <a:spLocks noChangeArrowheads="1"/>
          </p:cNvSpPr>
          <p:nvPr/>
        </p:nvSpPr>
        <p:spPr bwMode="auto">
          <a:xfrm>
            <a:off x="3722688" y="3657600"/>
            <a:ext cx="1839912" cy="914408"/>
          </a:xfrm>
          <a:prstGeom prst="roundRect">
            <a:avLst>
              <a:gd name="adj" fmla="val 13745"/>
            </a:avLst>
          </a:prstGeom>
          <a:solidFill>
            <a:schemeClr val="bg1">
              <a:alpha val="31000"/>
            </a:schemeClr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r>
              <a:rPr lang="ru-RU" sz="1400" dirty="0" smtClean="0">
                <a:latin typeface="Verdana" pitchFamily="34" charset="0"/>
              </a:rPr>
              <a:t>Обучающие кейсы</a:t>
            </a:r>
            <a:endParaRPr lang="en-US" sz="1400" dirty="0">
              <a:latin typeface="Verdana" pitchFamily="34" charset="0"/>
            </a:endParaRPr>
          </a:p>
        </p:txBody>
      </p:sp>
      <p:sp>
        <p:nvSpPr>
          <p:cNvPr id="77827" name="AutoShape 3"/>
          <p:cNvSpPr>
            <a:spLocks noChangeArrowheads="1"/>
          </p:cNvSpPr>
          <p:nvPr/>
        </p:nvSpPr>
        <p:spPr bwMode="auto">
          <a:xfrm>
            <a:off x="1219200" y="3657600"/>
            <a:ext cx="1828800" cy="914408"/>
          </a:xfrm>
          <a:prstGeom prst="roundRect">
            <a:avLst>
              <a:gd name="adj" fmla="val 13745"/>
            </a:avLst>
          </a:prstGeom>
          <a:solidFill>
            <a:schemeClr val="bg1">
              <a:alpha val="31000"/>
            </a:schemeClr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r>
              <a:rPr lang="ru-RU" sz="1400" dirty="0" smtClean="0">
                <a:latin typeface="Verdana" pitchFamily="34" charset="0"/>
              </a:rPr>
              <a:t>Практические кейсы</a:t>
            </a:r>
            <a:endParaRPr lang="en-US" sz="1400" dirty="0">
              <a:latin typeface="Verdana" pitchFamily="34" charset="0"/>
            </a:endParaRPr>
          </a:p>
        </p:txBody>
      </p:sp>
      <p:sp>
        <p:nvSpPr>
          <p:cNvPr id="77828" name="AutoShape 4"/>
          <p:cNvSpPr>
            <a:spLocks noChangeArrowheads="1"/>
          </p:cNvSpPr>
          <p:nvPr/>
        </p:nvSpPr>
        <p:spPr bwMode="auto">
          <a:xfrm>
            <a:off x="6248400" y="3657600"/>
            <a:ext cx="1752600" cy="914408"/>
          </a:xfrm>
          <a:prstGeom prst="roundRect">
            <a:avLst>
              <a:gd name="adj" fmla="val 13745"/>
            </a:avLst>
          </a:prstGeom>
          <a:solidFill>
            <a:schemeClr val="bg1">
              <a:alpha val="31000"/>
            </a:schemeClr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r>
              <a:rPr lang="ru-RU" sz="1400" dirty="0" err="1" smtClean="0">
                <a:latin typeface="Verdana" pitchFamily="34" charset="0"/>
              </a:rPr>
              <a:t>Научно-исследова-тельские</a:t>
            </a:r>
            <a:r>
              <a:rPr lang="ru-RU" sz="1400" dirty="0" smtClean="0">
                <a:latin typeface="Verdana" pitchFamily="34" charset="0"/>
              </a:rPr>
              <a:t> кейсы</a:t>
            </a:r>
            <a:endParaRPr lang="en-US" sz="1400" dirty="0">
              <a:latin typeface="Verdana" pitchFamily="34" charset="0"/>
            </a:endParaRPr>
          </a:p>
        </p:txBody>
      </p:sp>
      <p:sp>
        <p:nvSpPr>
          <p:cNvPr id="77830" name="AutoShape 6"/>
          <p:cNvSpPr>
            <a:spLocks noChangeArrowheads="1"/>
          </p:cNvSpPr>
          <p:nvPr/>
        </p:nvSpPr>
        <p:spPr bwMode="gray">
          <a:xfrm>
            <a:off x="3151188" y="2452688"/>
            <a:ext cx="400050" cy="449262"/>
          </a:xfrm>
          <a:prstGeom prst="chevron">
            <a:avLst>
              <a:gd name="adj" fmla="val 52514"/>
            </a:avLst>
          </a:prstGeom>
          <a:solidFill>
            <a:schemeClr val="accent1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7831" name="AutoShape 7"/>
          <p:cNvSpPr>
            <a:spLocks noChangeArrowheads="1"/>
          </p:cNvSpPr>
          <p:nvPr/>
        </p:nvSpPr>
        <p:spPr bwMode="gray">
          <a:xfrm>
            <a:off x="5613400" y="2452688"/>
            <a:ext cx="398463" cy="449262"/>
          </a:xfrm>
          <a:prstGeom prst="chevron">
            <a:avLst>
              <a:gd name="adj" fmla="val 52514"/>
            </a:avLst>
          </a:prstGeom>
          <a:solidFill>
            <a:schemeClr val="hlink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7832" name="Oval 8"/>
          <p:cNvSpPr>
            <a:spLocks noChangeArrowheads="1"/>
          </p:cNvSpPr>
          <p:nvPr/>
        </p:nvSpPr>
        <p:spPr bwMode="gray">
          <a:xfrm>
            <a:off x="6221413" y="1833563"/>
            <a:ext cx="1703387" cy="1687512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7833" name="Oval 9"/>
          <p:cNvSpPr>
            <a:spLocks noChangeArrowheads="1"/>
          </p:cNvSpPr>
          <p:nvPr/>
        </p:nvSpPr>
        <p:spPr bwMode="gray">
          <a:xfrm>
            <a:off x="6221413" y="1833563"/>
            <a:ext cx="1703387" cy="1687512"/>
          </a:xfrm>
          <a:prstGeom prst="ellipse">
            <a:avLst/>
          </a:prstGeom>
          <a:gradFill rotWithShape="1">
            <a:gsLst>
              <a:gs pos="0">
                <a:schemeClr val="hlink">
                  <a:alpha val="32001"/>
                </a:schemeClr>
              </a:gs>
              <a:gs pos="100000">
                <a:schemeClr val="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77834" name="Oval 10"/>
          <p:cNvSpPr>
            <a:spLocks noChangeArrowheads="1"/>
          </p:cNvSpPr>
          <p:nvPr/>
        </p:nvSpPr>
        <p:spPr bwMode="gray">
          <a:xfrm>
            <a:off x="6332538" y="1944688"/>
            <a:ext cx="1481137" cy="1466850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77835" name="Oval 11"/>
          <p:cNvSpPr>
            <a:spLocks noChangeArrowheads="1"/>
          </p:cNvSpPr>
          <p:nvPr/>
        </p:nvSpPr>
        <p:spPr bwMode="gray">
          <a:xfrm>
            <a:off x="6357938" y="1952625"/>
            <a:ext cx="1481137" cy="1466850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77836" name="Oval 12"/>
          <p:cNvSpPr>
            <a:spLocks noChangeArrowheads="1"/>
          </p:cNvSpPr>
          <p:nvPr/>
        </p:nvSpPr>
        <p:spPr bwMode="gray">
          <a:xfrm>
            <a:off x="6411913" y="2016125"/>
            <a:ext cx="1335087" cy="1320800"/>
          </a:xfrm>
          <a:prstGeom prst="ellipse">
            <a:avLst/>
          </a:prstGeom>
          <a:solidFill>
            <a:srgbClr val="333333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77837" name="Oval 13"/>
          <p:cNvSpPr>
            <a:spLocks noChangeArrowheads="1"/>
          </p:cNvSpPr>
          <p:nvPr/>
        </p:nvSpPr>
        <p:spPr bwMode="gray">
          <a:xfrm>
            <a:off x="1295400" y="1828800"/>
            <a:ext cx="1703388" cy="1687513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tint val="0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7838" name="Oval 14"/>
          <p:cNvSpPr>
            <a:spLocks noChangeArrowheads="1"/>
          </p:cNvSpPr>
          <p:nvPr/>
        </p:nvSpPr>
        <p:spPr bwMode="gray">
          <a:xfrm>
            <a:off x="1295400" y="1828800"/>
            <a:ext cx="1703388" cy="1687513"/>
          </a:xfrm>
          <a:prstGeom prst="ellipse">
            <a:avLst/>
          </a:prstGeom>
          <a:gradFill rotWithShape="1">
            <a:gsLst>
              <a:gs pos="0">
                <a:schemeClr val="folHlink">
                  <a:alpha val="32001"/>
                </a:schemeClr>
              </a:gs>
              <a:gs pos="100000">
                <a:schemeClr val="fol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7839" name="Oval 15"/>
          <p:cNvSpPr>
            <a:spLocks noChangeArrowheads="1"/>
          </p:cNvSpPr>
          <p:nvPr/>
        </p:nvSpPr>
        <p:spPr bwMode="gray">
          <a:xfrm>
            <a:off x="1406525" y="1938338"/>
            <a:ext cx="1481138" cy="1466850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54118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77840" name="Oval 16"/>
          <p:cNvSpPr>
            <a:spLocks noChangeArrowheads="1"/>
          </p:cNvSpPr>
          <p:nvPr/>
        </p:nvSpPr>
        <p:spPr bwMode="gray">
          <a:xfrm>
            <a:off x="1408113" y="1941513"/>
            <a:ext cx="1481137" cy="1466850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63529"/>
                  <a:invGamma/>
                </a:schemeClr>
              </a:gs>
              <a:gs pos="100000">
                <a:schemeClr val="folHlink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77841" name="Oval 17"/>
          <p:cNvSpPr>
            <a:spLocks noChangeArrowheads="1"/>
          </p:cNvSpPr>
          <p:nvPr/>
        </p:nvSpPr>
        <p:spPr bwMode="gray">
          <a:xfrm>
            <a:off x="1481138" y="2012950"/>
            <a:ext cx="1333500" cy="1320800"/>
          </a:xfrm>
          <a:prstGeom prst="ellipse">
            <a:avLst/>
          </a:prstGeom>
          <a:solidFill>
            <a:srgbClr val="333333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501775" y="2032000"/>
            <a:ext cx="1290638" cy="1277938"/>
            <a:chOff x="4166" y="1706"/>
            <a:chExt cx="1252" cy="1252"/>
          </a:xfrm>
        </p:grpSpPr>
        <p:sp>
          <p:nvSpPr>
            <p:cNvPr id="77843" name="Oval 19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7844" name="Oval 20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7845" name="Oval 21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7846" name="Oval 22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77847" name="Oval 23"/>
          <p:cNvSpPr>
            <a:spLocks noChangeArrowheads="1"/>
          </p:cNvSpPr>
          <p:nvPr/>
        </p:nvSpPr>
        <p:spPr bwMode="gray">
          <a:xfrm>
            <a:off x="3759200" y="1833563"/>
            <a:ext cx="1703388" cy="1687512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7848" name="Oval 24"/>
          <p:cNvSpPr>
            <a:spLocks noChangeArrowheads="1"/>
          </p:cNvSpPr>
          <p:nvPr/>
        </p:nvSpPr>
        <p:spPr bwMode="gray">
          <a:xfrm>
            <a:off x="3759200" y="1833563"/>
            <a:ext cx="1703388" cy="1687512"/>
          </a:xfrm>
          <a:prstGeom prst="ellipse">
            <a:avLst/>
          </a:prstGeom>
          <a:gradFill rotWithShape="1">
            <a:gsLst>
              <a:gs pos="0">
                <a:schemeClr val="accent1">
                  <a:alpha val="32001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7849" name="Oval 25"/>
          <p:cNvSpPr>
            <a:spLocks noChangeArrowheads="1"/>
          </p:cNvSpPr>
          <p:nvPr/>
        </p:nvSpPr>
        <p:spPr bwMode="gray">
          <a:xfrm>
            <a:off x="3870325" y="1944688"/>
            <a:ext cx="1481138" cy="146685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54118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77850" name="Oval 26"/>
          <p:cNvSpPr>
            <a:spLocks noChangeArrowheads="1"/>
          </p:cNvSpPr>
          <p:nvPr/>
        </p:nvSpPr>
        <p:spPr bwMode="gray">
          <a:xfrm>
            <a:off x="3871913" y="1946275"/>
            <a:ext cx="1481137" cy="146685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63529"/>
                  <a:invGamma/>
                </a:schemeClr>
              </a:gs>
              <a:gs pos="100000">
                <a:schemeClr val="accent1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77851" name="Oval 27"/>
          <p:cNvSpPr>
            <a:spLocks noChangeArrowheads="1"/>
          </p:cNvSpPr>
          <p:nvPr/>
        </p:nvSpPr>
        <p:spPr bwMode="gray">
          <a:xfrm>
            <a:off x="3943350" y="2016125"/>
            <a:ext cx="1333500" cy="1320800"/>
          </a:xfrm>
          <a:prstGeom prst="ellipse">
            <a:avLst/>
          </a:prstGeom>
          <a:solidFill>
            <a:srgbClr val="333333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3965575" y="2032000"/>
            <a:ext cx="1290638" cy="1277938"/>
            <a:chOff x="4166" y="1706"/>
            <a:chExt cx="1252" cy="1252"/>
          </a:xfrm>
        </p:grpSpPr>
        <p:sp>
          <p:nvSpPr>
            <p:cNvPr id="77853" name="Oval 29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7854" name="Oval 30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7855" name="Oval 31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7856" name="Oval 32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6435725" y="2032000"/>
            <a:ext cx="1292225" cy="1277938"/>
            <a:chOff x="4166" y="1706"/>
            <a:chExt cx="1252" cy="1252"/>
          </a:xfrm>
        </p:grpSpPr>
        <p:sp>
          <p:nvSpPr>
            <p:cNvPr id="77858" name="Oval 34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7859" name="Oval 35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7860" name="Oval 36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7861" name="Oval 37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77862" name="Text Box 38"/>
          <p:cNvSpPr txBox="1">
            <a:spLocks noChangeArrowheads="1"/>
          </p:cNvSpPr>
          <p:nvPr/>
        </p:nvSpPr>
        <p:spPr bwMode="gray">
          <a:xfrm>
            <a:off x="1981398" y="2467269"/>
            <a:ext cx="44114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dirty="0" smtClean="0">
                <a:solidFill>
                  <a:srgbClr val="000000"/>
                </a:solidFill>
              </a:rPr>
              <a:t>1.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77863" name="Text Box 39"/>
          <p:cNvSpPr txBox="1">
            <a:spLocks noChangeArrowheads="1"/>
          </p:cNvSpPr>
          <p:nvPr/>
        </p:nvSpPr>
        <p:spPr bwMode="gray">
          <a:xfrm>
            <a:off x="4449960" y="2467269"/>
            <a:ext cx="44114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dirty="0" smtClean="0">
                <a:solidFill>
                  <a:srgbClr val="000000"/>
                </a:solidFill>
              </a:rPr>
              <a:t>2.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77864" name="Text Box 40"/>
          <p:cNvSpPr txBox="1">
            <a:spLocks noChangeArrowheads="1"/>
          </p:cNvSpPr>
          <p:nvPr/>
        </p:nvSpPr>
        <p:spPr bwMode="gray">
          <a:xfrm>
            <a:off x="6916935" y="2467269"/>
            <a:ext cx="44114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dirty="0" smtClean="0">
                <a:solidFill>
                  <a:srgbClr val="000000"/>
                </a:solidFill>
              </a:rPr>
              <a:t>3.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42910" y="4857760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Классификация кейсов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Основание седьмое – степень воздействия основных источников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4" name="Rectangle 2"/>
          <p:cNvSpPr txBox="1">
            <a:spLocks noChangeArrowheads="1"/>
          </p:cNvSpPr>
          <p:nvPr/>
        </p:nvSpPr>
        <p:spPr bwMode="black">
          <a:xfrm>
            <a:off x="1500166" y="233363"/>
            <a:ext cx="7110434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3C43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Вопрос 3. Категории метода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3C43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5" name="Дата 3"/>
          <p:cNvSpPr txBox="1">
            <a:spLocks/>
          </p:cNvSpPr>
          <p:nvPr/>
        </p:nvSpPr>
        <p:spPr bwMode="auto">
          <a:xfrm>
            <a:off x="381000" y="6505575"/>
            <a:ext cx="2514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21 января 2013 года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715140" y="6477000"/>
            <a:ext cx="2124060" cy="238147"/>
          </a:xfrm>
        </p:spPr>
        <p:txBody>
          <a:bodyPr/>
          <a:lstStyle/>
          <a:p>
            <a:r>
              <a:rPr lang="ru-RU" dirty="0" smtClean="0"/>
              <a:t>ОФ ОУП ВПО «АТиСО»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87" name="Group 3"/>
          <p:cNvGrpSpPr>
            <a:grpSpLocks/>
          </p:cNvGrpSpPr>
          <p:nvPr/>
        </p:nvGrpSpPr>
        <p:grpSpPr bwMode="auto">
          <a:xfrm>
            <a:off x="1392238" y="1828800"/>
            <a:ext cx="6684966" cy="3886200"/>
            <a:chOff x="877" y="1296"/>
            <a:chExt cx="4211" cy="2448"/>
          </a:xfrm>
        </p:grpSpPr>
        <p:sp>
          <p:nvSpPr>
            <p:cNvPr id="93188" name="Freeform 4"/>
            <p:cNvSpPr>
              <a:spLocks noEditPoints="1"/>
            </p:cNvSpPr>
            <p:nvPr/>
          </p:nvSpPr>
          <p:spPr bwMode="gray">
            <a:xfrm rot="-1358056">
              <a:off x="877" y="1765"/>
              <a:ext cx="3839" cy="1527"/>
            </a:xfrm>
            <a:custGeom>
              <a:avLst/>
              <a:gdLst/>
              <a:ahLst/>
              <a:cxnLst>
                <a:cxn ang="0">
                  <a:pos x="1692" y="12"/>
                </a:cxn>
                <a:cxn ang="0">
                  <a:pos x="1234" y="74"/>
                </a:cxn>
                <a:cxn ang="0">
                  <a:pos x="828" y="182"/>
                </a:cxn>
                <a:cxn ang="0">
                  <a:pos x="486" y="330"/>
                </a:cxn>
                <a:cxn ang="0">
                  <a:pos x="226" y="510"/>
                </a:cxn>
                <a:cxn ang="0">
                  <a:pos x="58" y="718"/>
                </a:cxn>
                <a:cxn ang="0">
                  <a:pos x="0" y="944"/>
                </a:cxn>
                <a:cxn ang="0">
                  <a:pos x="58" y="1170"/>
                </a:cxn>
                <a:cxn ang="0">
                  <a:pos x="226" y="1378"/>
                </a:cxn>
                <a:cxn ang="0">
                  <a:pos x="486" y="1558"/>
                </a:cxn>
                <a:cxn ang="0">
                  <a:pos x="828" y="1706"/>
                </a:cxn>
                <a:cxn ang="0">
                  <a:pos x="1234" y="1814"/>
                </a:cxn>
                <a:cxn ang="0">
                  <a:pos x="1692" y="1876"/>
                </a:cxn>
                <a:cxn ang="0">
                  <a:pos x="2186" y="1884"/>
                </a:cxn>
                <a:cxn ang="0">
                  <a:pos x="2658" y="1840"/>
                </a:cxn>
                <a:cxn ang="0">
                  <a:pos x="3084" y="1746"/>
                </a:cxn>
                <a:cxn ang="0">
                  <a:pos x="3448" y="1612"/>
                </a:cxn>
                <a:cxn ang="0">
                  <a:pos x="3738" y="1442"/>
                </a:cxn>
                <a:cxn ang="0">
                  <a:pos x="3938" y="1242"/>
                </a:cxn>
                <a:cxn ang="0">
                  <a:pos x="4034" y="1022"/>
                </a:cxn>
                <a:cxn ang="0">
                  <a:pos x="4014" y="790"/>
                </a:cxn>
                <a:cxn ang="0">
                  <a:pos x="3882" y="576"/>
                </a:cxn>
                <a:cxn ang="0">
                  <a:pos x="3650" y="386"/>
                </a:cxn>
                <a:cxn ang="0">
                  <a:pos x="3334" y="228"/>
                </a:cxn>
                <a:cxn ang="0">
                  <a:pos x="2948" y="106"/>
                </a:cxn>
                <a:cxn ang="0">
                  <a:pos x="2506" y="28"/>
                </a:cxn>
                <a:cxn ang="0">
                  <a:pos x="2020" y="0"/>
                </a:cxn>
                <a:cxn ang="0">
                  <a:pos x="1606" y="1736"/>
                </a:cxn>
                <a:cxn ang="0">
                  <a:pos x="1164" y="1678"/>
                </a:cxn>
                <a:cxn ang="0">
                  <a:pos x="776" y="1576"/>
                </a:cxn>
                <a:cxn ang="0">
                  <a:pos x="458" y="1436"/>
                </a:cxn>
                <a:cxn ang="0">
                  <a:pos x="224" y="1266"/>
                </a:cxn>
                <a:cxn ang="0">
                  <a:pos x="88" y="1074"/>
                </a:cxn>
                <a:cxn ang="0">
                  <a:pos x="68" y="864"/>
                </a:cxn>
                <a:cxn ang="0">
                  <a:pos x="166" y="664"/>
                </a:cxn>
                <a:cxn ang="0">
                  <a:pos x="370" y="486"/>
                </a:cxn>
                <a:cxn ang="0">
                  <a:pos x="662" y="336"/>
                </a:cxn>
                <a:cxn ang="0">
                  <a:pos x="1028" y="222"/>
                </a:cxn>
                <a:cxn ang="0">
                  <a:pos x="1454" y="148"/>
                </a:cxn>
                <a:cxn ang="0">
                  <a:pos x="1922" y="120"/>
                </a:cxn>
                <a:cxn ang="0">
                  <a:pos x="2392" y="148"/>
                </a:cxn>
                <a:cxn ang="0">
                  <a:pos x="2818" y="222"/>
                </a:cxn>
                <a:cxn ang="0">
                  <a:pos x="3184" y="336"/>
                </a:cxn>
                <a:cxn ang="0">
                  <a:pos x="3476" y="486"/>
                </a:cxn>
                <a:cxn ang="0">
                  <a:pos x="3680" y="664"/>
                </a:cxn>
                <a:cxn ang="0">
                  <a:pos x="3778" y="864"/>
                </a:cxn>
                <a:cxn ang="0">
                  <a:pos x="3758" y="1074"/>
                </a:cxn>
                <a:cxn ang="0">
                  <a:pos x="3622" y="1266"/>
                </a:cxn>
                <a:cxn ang="0">
                  <a:pos x="3388" y="1436"/>
                </a:cxn>
                <a:cxn ang="0">
                  <a:pos x="3070" y="1576"/>
                </a:cxn>
                <a:cxn ang="0">
                  <a:pos x="2682" y="1678"/>
                </a:cxn>
                <a:cxn ang="0">
                  <a:pos x="2240" y="1736"/>
                </a:cxn>
              </a:cxnLst>
              <a:rect l="0" t="0" r="r" b="b"/>
              <a:pathLst>
                <a:path w="4040" h="1888">
                  <a:moveTo>
                    <a:pt x="2020" y="0"/>
                  </a:moveTo>
                  <a:lnTo>
                    <a:pt x="1854" y="4"/>
                  </a:lnTo>
                  <a:lnTo>
                    <a:pt x="1692" y="12"/>
                  </a:lnTo>
                  <a:lnTo>
                    <a:pt x="1534" y="28"/>
                  </a:lnTo>
                  <a:lnTo>
                    <a:pt x="1382" y="48"/>
                  </a:lnTo>
                  <a:lnTo>
                    <a:pt x="1234" y="74"/>
                  </a:lnTo>
                  <a:lnTo>
                    <a:pt x="1092" y="106"/>
                  </a:lnTo>
                  <a:lnTo>
                    <a:pt x="956" y="142"/>
                  </a:lnTo>
                  <a:lnTo>
                    <a:pt x="828" y="182"/>
                  </a:lnTo>
                  <a:lnTo>
                    <a:pt x="706" y="228"/>
                  </a:lnTo>
                  <a:lnTo>
                    <a:pt x="592" y="276"/>
                  </a:lnTo>
                  <a:lnTo>
                    <a:pt x="486" y="330"/>
                  </a:lnTo>
                  <a:lnTo>
                    <a:pt x="390" y="386"/>
                  </a:lnTo>
                  <a:lnTo>
                    <a:pt x="302" y="446"/>
                  </a:lnTo>
                  <a:lnTo>
                    <a:pt x="226" y="510"/>
                  </a:lnTo>
                  <a:lnTo>
                    <a:pt x="158" y="576"/>
                  </a:lnTo>
                  <a:lnTo>
                    <a:pt x="102" y="646"/>
                  </a:lnTo>
                  <a:lnTo>
                    <a:pt x="58" y="718"/>
                  </a:lnTo>
                  <a:lnTo>
                    <a:pt x="26" y="790"/>
                  </a:lnTo>
                  <a:lnTo>
                    <a:pt x="6" y="866"/>
                  </a:lnTo>
                  <a:lnTo>
                    <a:pt x="0" y="944"/>
                  </a:lnTo>
                  <a:lnTo>
                    <a:pt x="6" y="1022"/>
                  </a:lnTo>
                  <a:lnTo>
                    <a:pt x="26" y="1098"/>
                  </a:lnTo>
                  <a:lnTo>
                    <a:pt x="58" y="1170"/>
                  </a:lnTo>
                  <a:lnTo>
                    <a:pt x="102" y="1242"/>
                  </a:lnTo>
                  <a:lnTo>
                    <a:pt x="158" y="1312"/>
                  </a:lnTo>
                  <a:lnTo>
                    <a:pt x="226" y="1378"/>
                  </a:lnTo>
                  <a:lnTo>
                    <a:pt x="302" y="1442"/>
                  </a:lnTo>
                  <a:lnTo>
                    <a:pt x="390" y="1502"/>
                  </a:lnTo>
                  <a:lnTo>
                    <a:pt x="486" y="1558"/>
                  </a:lnTo>
                  <a:lnTo>
                    <a:pt x="592" y="1612"/>
                  </a:lnTo>
                  <a:lnTo>
                    <a:pt x="706" y="1660"/>
                  </a:lnTo>
                  <a:lnTo>
                    <a:pt x="828" y="1706"/>
                  </a:lnTo>
                  <a:lnTo>
                    <a:pt x="956" y="1746"/>
                  </a:lnTo>
                  <a:lnTo>
                    <a:pt x="1092" y="1782"/>
                  </a:lnTo>
                  <a:lnTo>
                    <a:pt x="1234" y="1814"/>
                  </a:lnTo>
                  <a:lnTo>
                    <a:pt x="1382" y="1840"/>
                  </a:lnTo>
                  <a:lnTo>
                    <a:pt x="1534" y="1860"/>
                  </a:lnTo>
                  <a:lnTo>
                    <a:pt x="1692" y="1876"/>
                  </a:lnTo>
                  <a:lnTo>
                    <a:pt x="1854" y="1884"/>
                  </a:lnTo>
                  <a:lnTo>
                    <a:pt x="2020" y="1888"/>
                  </a:lnTo>
                  <a:lnTo>
                    <a:pt x="2186" y="1884"/>
                  </a:lnTo>
                  <a:lnTo>
                    <a:pt x="2348" y="1876"/>
                  </a:lnTo>
                  <a:lnTo>
                    <a:pt x="2506" y="1860"/>
                  </a:lnTo>
                  <a:lnTo>
                    <a:pt x="2658" y="1840"/>
                  </a:lnTo>
                  <a:lnTo>
                    <a:pt x="2806" y="1814"/>
                  </a:lnTo>
                  <a:lnTo>
                    <a:pt x="2948" y="1782"/>
                  </a:lnTo>
                  <a:lnTo>
                    <a:pt x="3084" y="1746"/>
                  </a:lnTo>
                  <a:lnTo>
                    <a:pt x="3212" y="1706"/>
                  </a:lnTo>
                  <a:lnTo>
                    <a:pt x="3334" y="1660"/>
                  </a:lnTo>
                  <a:lnTo>
                    <a:pt x="3448" y="1612"/>
                  </a:lnTo>
                  <a:lnTo>
                    <a:pt x="3554" y="1558"/>
                  </a:lnTo>
                  <a:lnTo>
                    <a:pt x="3650" y="1502"/>
                  </a:lnTo>
                  <a:lnTo>
                    <a:pt x="3738" y="1442"/>
                  </a:lnTo>
                  <a:lnTo>
                    <a:pt x="3814" y="1378"/>
                  </a:lnTo>
                  <a:lnTo>
                    <a:pt x="3882" y="1312"/>
                  </a:lnTo>
                  <a:lnTo>
                    <a:pt x="3938" y="1242"/>
                  </a:lnTo>
                  <a:lnTo>
                    <a:pt x="3982" y="1170"/>
                  </a:lnTo>
                  <a:lnTo>
                    <a:pt x="4014" y="1098"/>
                  </a:lnTo>
                  <a:lnTo>
                    <a:pt x="4034" y="1022"/>
                  </a:lnTo>
                  <a:lnTo>
                    <a:pt x="4040" y="944"/>
                  </a:lnTo>
                  <a:lnTo>
                    <a:pt x="4034" y="866"/>
                  </a:lnTo>
                  <a:lnTo>
                    <a:pt x="4014" y="790"/>
                  </a:lnTo>
                  <a:lnTo>
                    <a:pt x="3982" y="718"/>
                  </a:lnTo>
                  <a:lnTo>
                    <a:pt x="3938" y="646"/>
                  </a:lnTo>
                  <a:lnTo>
                    <a:pt x="3882" y="576"/>
                  </a:lnTo>
                  <a:lnTo>
                    <a:pt x="3814" y="510"/>
                  </a:lnTo>
                  <a:lnTo>
                    <a:pt x="3738" y="446"/>
                  </a:lnTo>
                  <a:lnTo>
                    <a:pt x="3650" y="386"/>
                  </a:lnTo>
                  <a:lnTo>
                    <a:pt x="3554" y="330"/>
                  </a:lnTo>
                  <a:lnTo>
                    <a:pt x="3448" y="276"/>
                  </a:lnTo>
                  <a:lnTo>
                    <a:pt x="3334" y="228"/>
                  </a:lnTo>
                  <a:lnTo>
                    <a:pt x="3212" y="182"/>
                  </a:lnTo>
                  <a:lnTo>
                    <a:pt x="3084" y="142"/>
                  </a:lnTo>
                  <a:lnTo>
                    <a:pt x="2948" y="106"/>
                  </a:lnTo>
                  <a:lnTo>
                    <a:pt x="2806" y="74"/>
                  </a:lnTo>
                  <a:lnTo>
                    <a:pt x="2658" y="48"/>
                  </a:lnTo>
                  <a:lnTo>
                    <a:pt x="2506" y="28"/>
                  </a:lnTo>
                  <a:lnTo>
                    <a:pt x="2348" y="12"/>
                  </a:lnTo>
                  <a:lnTo>
                    <a:pt x="2186" y="4"/>
                  </a:lnTo>
                  <a:lnTo>
                    <a:pt x="2020" y="0"/>
                  </a:lnTo>
                  <a:close/>
                  <a:moveTo>
                    <a:pt x="1922" y="1748"/>
                  </a:moveTo>
                  <a:lnTo>
                    <a:pt x="1762" y="1746"/>
                  </a:lnTo>
                  <a:lnTo>
                    <a:pt x="1606" y="1736"/>
                  </a:lnTo>
                  <a:lnTo>
                    <a:pt x="1454" y="1722"/>
                  </a:lnTo>
                  <a:lnTo>
                    <a:pt x="1306" y="1702"/>
                  </a:lnTo>
                  <a:lnTo>
                    <a:pt x="1164" y="1678"/>
                  </a:lnTo>
                  <a:lnTo>
                    <a:pt x="1028" y="1648"/>
                  </a:lnTo>
                  <a:lnTo>
                    <a:pt x="898" y="1614"/>
                  </a:lnTo>
                  <a:lnTo>
                    <a:pt x="776" y="1576"/>
                  </a:lnTo>
                  <a:lnTo>
                    <a:pt x="662" y="1532"/>
                  </a:lnTo>
                  <a:lnTo>
                    <a:pt x="554" y="1486"/>
                  </a:lnTo>
                  <a:lnTo>
                    <a:pt x="458" y="1436"/>
                  </a:lnTo>
                  <a:lnTo>
                    <a:pt x="370" y="1382"/>
                  </a:lnTo>
                  <a:lnTo>
                    <a:pt x="292" y="1326"/>
                  </a:lnTo>
                  <a:lnTo>
                    <a:pt x="224" y="1266"/>
                  </a:lnTo>
                  <a:lnTo>
                    <a:pt x="166" y="1204"/>
                  </a:lnTo>
                  <a:lnTo>
                    <a:pt x="122" y="1140"/>
                  </a:lnTo>
                  <a:lnTo>
                    <a:pt x="88" y="1074"/>
                  </a:lnTo>
                  <a:lnTo>
                    <a:pt x="68" y="1004"/>
                  </a:lnTo>
                  <a:lnTo>
                    <a:pt x="62" y="934"/>
                  </a:lnTo>
                  <a:lnTo>
                    <a:pt x="68" y="864"/>
                  </a:lnTo>
                  <a:lnTo>
                    <a:pt x="88" y="796"/>
                  </a:lnTo>
                  <a:lnTo>
                    <a:pt x="122" y="730"/>
                  </a:lnTo>
                  <a:lnTo>
                    <a:pt x="166" y="664"/>
                  </a:lnTo>
                  <a:lnTo>
                    <a:pt x="224" y="602"/>
                  </a:lnTo>
                  <a:lnTo>
                    <a:pt x="292" y="544"/>
                  </a:lnTo>
                  <a:lnTo>
                    <a:pt x="370" y="486"/>
                  </a:lnTo>
                  <a:lnTo>
                    <a:pt x="458" y="434"/>
                  </a:lnTo>
                  <a:lnTo>
                    <a:pt x="554" y="382"/>
                  </a:lnTo>
                  <a:lnTo>
                    <a:pt x="662" y="336"/>
                  </a:lnTo>
                  <a:lnTo>
                    <a:pt x="776" y="294"/>
                  </a:lnTo>
                  <a:lnTo>
                    <a:pt x="898" y="256"/>
                  </a:lnTo>
                  <a:lnTo>
                    <a:pt x="1028" y="222"/>
                  </a:lnTo>
                  <a:lnTo>
                    <a:pt x="1164" y="192"/>
                  </a:lnTo>
                  <a:lnTo>
                    <a:pt x="1306" y="166"/>
                  </a:lnTo>
                  <a:lnTo>
                    <a:pt x="1454" y="148"/>
                  </a:lnTo>
                  <a:lnTo>
                    <a:pt x="1606" y="132"/>
                  </a:lnTo>
                  <a:lnTo>
                    <a:pt x="1762" y="124"/>
                  </a:lnTo>
                  <a:lnTo>
                    <a:pt x="1922" y="120"/>
                  </a:lnTo>
                  <a:lnTo>
                    <a:pt x="2084" y="124"/>
                  </a:lnTo>
                  <a:lnTo>
                    <a:pt x="2240" y="132"/>
                  </a:lnTo>
                  <a:lnTo>
                    <a:pt x="2392" y="148"/>
                  </a:lnTo>
                  <a:lnTo>
                    <a:pt x="2540" y="166"/>
                  </a:lnTo>
                  <a:lnTo>
                    <a:pt x="2682" y="192"/>
                  </a:lnTo>
                  <a:lnTo>
                    <a:pt x="2818" y="222"/>
                  </a:lnTo>
                  <a:lnTo>
                    <a:pt x="2948" y="256"/>
                  </a:lnTo>
                  <a:lnTo>
                    <a:pt x="3070" y="294"/>
                  </a:lnTo>
                  <a:lnTo>
                    <a:pt x="3184" y="336"/>
                  </a:lnTo>
                  <a:lnTo>
                    <a:pt x="3292" y="382"/>
                  </a:lnTo>
                  <a:lnTo>
                    <a:pt x="3388" y="434"/>
                  </a:lnTo>
                  <a:lnTo>
                    <a:pt x="3476" y="486"/>
                  </a:lnTo>
                  <a:lnTo>
                    <a:pt x="3554" y="544"/>
                  </a:lnTo>
                  <a:lnTo>
                    <a:pt x="3622" y="602"/>
                  </a:lnTo>
                  <a:lnTo>
                    <a:pt x="3680" y="664"/>
                  </a:lnTo>
                  <a:lnTo>
                    <a:pt x="3724" y="730"/>
                  </a:lnTo>
                  <a:lnTo>
                    <a:pt x="3758" y="796"/>
                  </a:lnTo>
                  <a:lnTo>
                    <a:pt x="3778" y="864"/>
                  </a:lnTo>
                  <a:lnTo>
                    <a:pt x="3784" y="934"/>
                  </a:lnTo>
                  <a:lnTo>
                    <a:pt x="3778" y="1004"/>
                  </a:lnTo>
                  <a:lnTo>
                    <a:pt x="3758" y="1074"/>
                  </a:lnTo>
                  <a:lnTo>
                    <a:pt x="3724" y="1140"/>
                  </a:lnTo>
                  <a:lnTo>
                    <a:pt x="3680" y="1204"/>
                  </a:lnTo>
                  <a:lnTo>
                    <a:pt x="3622" y="1266"/>
                  </a:lnTo>
                  <a:lnTo>
                    <a:pt x="3554" y="1326"/>
                  </a:lnTo>
                  <a:lnTo>
                    <a:pt x="3476" y="1382"/>
                  </a:lnTo>
                  <a:lnTo>
                    <a:pt x="3388" y="1436"/>
                  </a:lnTo>
                  <a:lnTo>
                    <a:pt x="3292" y="1486"/>
                  </a:lnTo>
                  <a:lnTo>
                    <a:pt x="3184" y="1532"/>
                  </a:lnTo>
                  <a:lnTo>
                    <a:pt x="3070" y="1576"/>
                  </a:lnTo>
                  <a:lnTo>
                    <a:pt x="2948" y="1614"/>
                  </a:lnTo>
                  <a:lnTo>
                    <a:pt x="2818" y="1648"/>
                  </a:lnTo>
                  <a:lnTo>
                    <a:pt x="2682" y="1678"/>
                  </a:lnTo>
                  <a:lnTo>
                    <a:pt x="2540" y="1702"/>
                  </a:lnTo>
                  <a:lnTo>
                    <a:pt x="2392" y="1722"/>
                  </a:lnTo>
                  <a:lnTo>
                    <a:pt x="2240" y="1736"/>
                  </a:lnTo>
                  <a:lnTo>
                    <a:pt x="2084" y="1746"/>
                  </a:lnTo>
                  <a:lnTo>
                    <a:pt x="1922" y="1748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30196"/>
                    <a:invGamma/>
                    <a:alpha val="36000"/>
                  </a:schemeClr>
                </a:gs>
                <a:gs pos="100000">
                  <a:schemeClr val="bg2"/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189" name="Oval 5"/>
            <p:cNvSpPr>
              <a:spLocks noChangeArrowheads="1"/>
            </p:cNvSpPr>
            <p:nvPr/>
          </p:nvSpPr>
          <p:spPr bwMode="auto">
            <a:xfrm rot="-1543677">
              <a:off x="2736" y="1728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190" name="Oval 6"/>
            <p:cNvSpPr>
              <a:spLocks noChangeArrowheads="1"/>
            </p:cNvSpPr>
            <p:nvPr/>
          </p:nvSpPr>
          <p:spPr bwMode="auto">
            <a:xfrm rot="-1543677">
              <a:off x="4416" y="1824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191" name="Oval 7"/>
            <p:cNvSpPr>
              <a:spLocks noChangeArrowheads="1"/>
            </p:cNvSpPr>
            <p:nvPr/>
          </p:nvSpPr>
          <p:spPr bwMode="auto">
            <a:xfrm rot="-1543677">
              <a:off x="1824" y="3504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192" name="Oval 8"/>
            <p:cNvSpPr>
              <a:spLocks noChangeArrowheads="1"/>
            </p:cNvSpPr>
            <p:nvPr/>
          </p:nvSpPr>
          <p:spPr bwMode="auto">
            <a:xfrm rot="-1543677">
              <a:off x="3456" y="3120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193" name="Oval 9"/>
            <p:cNvSpPr>
              <a:spLocks noChangeArrowheads="1"/>
            </p:cNvSpPr>
            <p:nvPr/>
          </p:nvSpPr>
          <p:spPr bwMode="auto">
            <a:xfrm rot="-1543677">
              <a:off x="1296" y="2592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194" name="Oval 10"/>
            <p:cNvSpPr>
              <a:spLocks noChangeArrowheads="1"/>
            </p:cNvSpPr>
            <p:nvPr/>
          </p:nvSpPr>
          <p:spPr bwMode="gray">
            <a:xfrm>
              <a:off x="2407" y="1296"/>
              <a:ext cx="720" cy="694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93195" name="Oval 11"/>
            <p:cNvSpPr>
              <a:spLocks noChangeArrowheads="1"/>
            </p:cNvSpPr>
            <p:nvPr/>
          </p:nvSpPr>
          <p:spPr bwMode="gray">
            <a:xfrm>
              <a:off x="999" y="2126"/>
              <a:ext cx="719" cy="69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3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93196" name="Oval 12"/>
            <p:cNvSpPr>
              <a:spLocks noChangeArrowheads="1"/>
            </p:cNvSpPr>
            <p:nvPr/>
          </p:nvSpPr>
          <p:spPr bwMode="gray">
            <a:xfrm>
              <a:off x="1493" y="3050"/>
              <a:ext cx="719" cy="694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3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93197" name="Oval 13"/>
            <p:cNvSpPr>
              <a:spLocks noChangeArrowheads="1"/>
            </p:cNvSpPr>
            <p:nvPr/>
          </p:nvSpPr>
          <p:spPr bwMode="gray">
            <a:xfrm>
              <a:off x="3048" y="2707"/>
              <a:ext cx="719" cy="694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3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93198" name="Oval 14"/>
            <p:cNvSpPr>
              <a:spLocks noChangeArrowheads="1"/>
            </p:cNvSpPr>
            <p:nvPr/>
          </p:nvSpPr>
          <p:spPr bwMode="gray">
            <a:xfrm>
              <a:off x="4072" y="1420"/>
              <a:ext cx="680" cy="695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b="1"/>
            </a:p>
          </p:txBody>
        </p:sp>
        <p:sp>
          <p:nvSpPr>
            <p:cNvPr id="93199" name="Text Box 15"/>
            <p:cNvSpPr txBox="1">
              <a:spLocks noChangeArrowheads="1"/>
            </p:cNvSpPr>
            <p:nvPr/>
          </p:nvSpPr>
          <p:spPr bwMode="white">
            <a:xfrm>
              <a:off x="945" y="2394"/>
              <a:ext cx="813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sz="1600" b="1" dirty="0" smtClean="0">
                  <a:solidFill>
                    <a:schemeClr val="bg1"/>
                  </a:solidFill>
                  <a:latin typeface="Verdana" pitchFamily="34" charset="0"/>
                </a:rPr>
                <a:t>Интернет</a:t>
              </a:r>
              <a:endParaRPr lang="en-US" sz="1600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93200" name="Text Box 16"/>
            <p:cNvSpPr txBox="1">
              <a:spLocks noChangeArrowheads="1"/>
            </p:cNvSpPr>
            <p:nvPr/>
          </p:nvSpPr>
          <p:spPr bwMode="white">
            <a:xfrm>
              <a:off x="2250" y="1449"/>
              <a:ext cx="1070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b="1" dirty="0" smtClean="0">
                  <a:solidFill>
                    <a:schemeClr val="tx1">
                      <a:lumMod val="50000"/>
                    </a:schemeClr>
                  </a:solidFill>
                  <a:latin typeface="Verdana" pitchFamily="34" charset="0"/>
                </a:rPr>
                <a:t>Научная</a:t>
              </a:r>
            </a:p>
            <a:p>
              <a:pPr algn="ctr" eaLnBrk="0" hangingPunct="0"/>
              <a:r>
                <a:rPr lang="ru-RU" b="1" dirty="0" smtClean="0">
                  <a:solidFill>
                    <a:schemeClr val="tx1">
                      <a:lumMod val="50000"/>
                    </a:schemeClr>
                  </a:solidFill>
                  <a:latin typeface="Verdana" pitchFamily="34" charset="0"/>
                </a:rPr>
                <a:t>литература</a:t>
              </a:r>
              <a:endParaRPr lang="en-US" b="1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endParaRPr>
            </a:p>
          </p:txBody>
        </p:sp>
        <p:sp>
          <p:nvSpPr>
            <p:cNvPr id="93201" name="Text Box 17"/>
            <p:cNvSpPr txBox="1">
              <a:spLocks noChangeArrowheads="1"/>
            </p:cNvSpPr>
            <p:nvPr/>
          </p:nvSpPr>
          <p:spPr bwMode="white">
            <a:xfrm>
              <a:off x="3735" y="1584"/>
              <a:ext cx="1288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1600" b="1" dirty="0" smtClean="0">
                  <a:solidFill>
                    <a:schemeClr val="tx1">
                      <a:lumMod val="50000"/>
                    </a:schemeClr>
                  </a:solidFill>
                  <a:latin typeface="Verdana" pitchFamily="34" charset="0"/>
                </a:rPr>
                <a:t>Статистические</a:t>
              </a:r>
            </a:p>
            <a:p>
              <a:pPr algn="ctr" eaLnBrk="0" hangingPunct="0"/>
              <a:r>
                <a:rPr lang="ru-RU" sz="1600" b="1" dirty="0" smtClean="0">
                  <a:solidFill>
                    <a:schemeClr val="tx1">
                      <a:lumMod val="50000"/>
                    </a:schemeClr>
                  </a:solidFill>
                  <a:latin typeface="Verdana" pitchFamily="34" charset="0"/>
                </a:rPr>
                <a:t>материалы</a:t>
              </a:r>
              <a:endParaRPr lang="en-US" sz="1600" b="1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endParaRPr>
            </a:p>
          </p:txBody>
        </p:sp>
        <p:sp>
          <p:nvSpPr>
            <p:cNvPr id="93202" name="Text Box 18"/>
            <p:cNvSpPr txBox="1">
              <a:spLocks noChangeArrowheads="1"/>
            </p:cNvSpPr>
            <p:nvPr/>
          </p:nvSpPr>
          <p:spPr bwMode="white">
            <a:xfrm>
              <a:off x="2925" y="2844"/>
              <a:ext cx="999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sz="1600" b="1" dirty="0" smtClean="0">
                  <a:solidFill>
                    <a:schemeClr val="tx1">
                      <a:lumMod val="50000"/>
                    </a:schemeClr>
                  </a:solidFill>
                  <a:latin typeface="Verdana" pitchFamily="34" charset="0"/>
                </a:rPr>
                <a:t>«Местный»</a:t>
              </a:r>
            </a:p>
            <a:p>
              <a:pPr eaLnBrk="0" hangingPunct="0"/>
              <a:r>
                <a:rPr lang="ru-RU" sz="1600" b="1" dirty="0" smtClean="0">
                  <a:solidFill>
                    <a:schemeClr val="tx1">
                      <a:lumMod val="50000"/>
                    </a:schemeClr>
                  </a:solidFill>
                  <a:latin typeface="Verdana" pitchFamily="34" charset="0"/>
                </a:rPr>
                <a:t>материал</a:t>
              </a:r>
              <a:endParaRPr lang="en-US" sz="1600" b="1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endParaRPr>
            </a:p>
          </p:txBody>
        </p:sp>
        <p:sp>
          <p:nvSpPr>
            <p:cNvPr id="93203" name="Text Box 19"/>
            <p:cNvSpPr txBox="1">
              <a:spLocks noChangeArrowheads="1"/>
            </p:cNvSpPr>
            <p:nvPr/>
          </p:nvSpPr>
          <p:spPr bwMode="white">
            <a:xfrm>
              <a:off x="1170" y="3249"/>
              <a:ext cx="137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1600" b="1" dirty="0" smtClean="0">
                  <a:solidFill>
                    <a:schemeClr val="tx1">
                      <a:lumMod val="50000"/>
                    </a:schemeClr>
                  </a:solidFill>
                  <a:latin typeface="Verdana" pitchFamily="34" charset="0"/>
                </a:rPr>
                <a:t>Художественная</a:t>
              </a:r>
            </a:p>
            <a:p>
              <a:pPr algn="ctr" eaLnBrk="0" hangingPunct="0"/>
              <a:r>
                <a:rPr lang="ru-RU" sz="1600" b="1" dirty="0" smtClean="0">
                  <a:solidFill>
                    <a:schemeClr val="tx1">
                      <a:lumMod val="50000"/>
                    </a:schemeClr>
                  </a:solidFill>
                  <a:latin typeface="Verdana" pitchFamily="34" charset="0"/>
                </a:rPr>
                <a:t>литература</a:t>
              </a:r>
              <a:endParaRPr lang="en-US" sz="1600" b="1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</a:endParaRPr>
            </a:p>
          </p:txBody>
        </p:sp>
        <p:sp>
          <p:nvSpPr>
            <p:cNvPr id="93204" name="Text Box 20"/>
            <p:cNvSpPr txBox="1">
              <a:spLocks noChangeArrowheads="1"/>
            </p:cNvSpPr>
            <p:nvPr/>
          </p:nvSpPr>
          <p:spPr bwMode="auto">
            <a:xfrm>
              <a:off x="2025" y="2124"/>
              <a:ext cx="1890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sz="2400" b="1" dirty="0" smtClean="0"/>
                <a:t>Вторичные источники кейсов</a:t>
              </a:r>
              <a:endParaRPr lang="en-US" sz="2400" b="1" dirty="0"/>
            </a:p>
          </p:txBody>
        </p:sp>
      </p:grpSp>
      <p:sp>
        <p:nvSpPr>
          <p:cNvPr id="27" name="Rectangle 2"/>
          <p:cNvSpPr txBox="1">
            <a:spLocks noChangeArrowheads="1"/>
          </p:cNvSpPr>
          <p:nvPr/>
        </p:nvSpPr>
        <p:spPr bwMode="black">
          <a:xfrm>
            <a:off x="1500166" y="233363"/>
            <a:ext cx="7110434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3C43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Вопрос 3. Категории метода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3C43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Дата 3"/>
          <p:cNvSpPr txBox="1">
            <a:spLocks/>
          </p:cNvSpPr>
          <p:nvPr/>
        </p:nvSpPr>
        <p:spPr bwMode="auto">
          <a:xfrm>
            <a:off x="381000" y="6505575"/>
            <a:ext cx="2514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21 января 2013 года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715140" y="6477000"/>
            <a:ext cx="2124060" cy="238147"/>
          </a:xfrm>
        </p:spPr>
        <p:txBody>
          <a:bodyPr/>
          <a:lstStyle/>
          <a:p>
            <a:r>
              <a:rPr lang="ru-RU" dirty="0" smtClean="0"/>
              <a:t>ОФ ОУП ВПО «АТиСО»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21 января 2013 года</a:t>
            </a:r>
            <a:endParaRPr lang="en-US" dirty="0"/>
          </a:p>
        </p:txBody>
      </p:sp>
      <p:sp>
        <p:nvSpPr>
          <p:cNvPr id="2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715140" y="6477000"/>
            <a:ext cx="2124060" cy="238147"/>
          </a:xfrm>
        </p:spPr>
        <p:txBody>
          <a:bodyPr/>
          <a:lstStyle/>
          <a:p>
            <a:r>
              <a:rPr lang="ru-RU" dirty="0" smtClean="0"/>
              <a:t>ОФ ОУП ВПО «АТиСО»</a:t>
            </a:r>
            <a:endParaRPr lang="en-US" dirty="0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вопросы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7625" name="Line 41"/>
          <p:cNvSpPr>
            <a:spLocks noChangeShapeType="1"/>
          </p:cNvSpPr>
          <p:nvPr/>
        </p:nvSpPr>
        <p:spPr bwMode="auto">
          <a:xfrm>
            <a:off x="2236807" y="2359025"/>
            <a:ext cx="4800600" cy="0"/>
          </a:xfrm>
          <a:prstGeom prst="line">
            <a:avLst/>
          </a:prstGeom>
          <a:noFill/>
          <a:ln w="25400">
            <a:solidFill>
              <a:srgbClr val="5F5F5F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7626" name="Group 42"/>
          <p:cNvGrpSpPr>
            <a:grpSpLocks/>
          </p:cNvGrpSpPr>
          <p:nvPr/>
        </p:nvGrpSpPr>
        <p:grpSpPr bwMode="auto">
          <a:xfrm>
            <a:off x="1993920" y="2252663"/>
            <a:ext cx="182562" cy="182562"/>
            <a:chOff x="1239" y="1515"/>
            <a:chExt cx="115" cy="115"/>
          </a:xfrm>
        </p:grpSpPr>
        <p:sp>
          <p:nvSpPr>
            <p:cNvPr id="67627" name="AutoShape 43"/>
            <p:cNvSpPr>
              <a:spLocks noChangeArrowheads="1"/>
            </p:cNvSpPr>
            <p:nvPr/>
          </p:nvSpPr>
          <p:spPr bwMode="gray">
            <a:xfrm rot="2700000">
              <a:off x="1239" y="1515"/>
              <a:ext cx="115" cy="115"/>
            </a:xfrm>
            <a:prstGeom prst="rtTriangle">
              <a:avLst/>
            </a:prstGeom>
            <a:solidFill>
              <a:srgbClr val="80808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7628" name="AutoShape 44"/>
            <p:cNvSpPr>
              <a:spLocks noChangeArrowheads="1"/>
            </p:cNvSpPr>
            <p:nvPr/>
          </p:nvSpPr>
          <p:spPr bwMode="gray">
            <a:xfrm rot="18900000" flipH="1">
              <a:off x="1239" y="1515"/>
              <a:ext cx="115" cy="115"/>
            </a:xfrm>
            <a:prstGeom prst="rtTriangle">
              <a:avLst/>
            </a:prstGeom>
            <a:solidFill>
              <a:schemeClr val="hlink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7629" name="Text Box 45"/>
          <p:cNvSpPr txBox="1">
            <a:spLocks noChangeArrowheads="1"/>
          </p:cNvSpPr>
          <p:nvPr/>
        </p:nvSpPr>
        <p:spPr bwMode="auto">
          <a:xfrm>
            <a:off x="2422548" y="1905000"/>
            <a:ext cx="4801956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 eaLnBrk="0" hangingPunct="0">
              <a:buAutoNum type="arabicPeriod"/>
            </a:pPr>
            <a:r>
              <a:rPr lang="ru-RU" sz="2400" dirty="0" smtClean="0">
                <a:solidFill>
                  <a:srgbClr val="000000"/>
                </a:solidFill>
              </a:rPr>
              <a:t>Требования ФГОС к </a:t>
            </a:r>
            <a:r>
              <a:rPr lang="ru-RU" sz="2400" dirty="0" err="1" smtClean="0">
                <a:solidFill>
                  <a:srgbClr val="000000"/>
                </a:solidFill>
              </a:rPr>
              <a:t>образо</a:t>
            </a:r>
            <a:r>
              <a:rPr lang="ru-RU" sz="2400" dirty="0" smtClean="0">
                <a:solidFill>
                  <a:srgbClr val="000000"/>
                </a:solidFill>
              </a:rPr>
              <a:t>- </a:t>
            </a:r>
          </a:p>
          <a:p>
            <a:pPr marL="457200" indent="-457200" eaLnBrk="0" hangingPunct="0"/>
            <a:r>
              <a:rPr lang="ru-RU" sz="2400" dirty="0" smtClean="0">
                <a:solidFill>
                  <a:srgbClr val="000000"/>
                </a:solidFill>
              </a:rPr>
              <a:t>      </a:t>
            </a:r>
            <a:r>
              <a:rPr lang="ru-RU" sz="2400" dirty="0" err="1" smtClean="0">
                <a:solidFill>
                  <a:srgbClr val="000000"/>
                </a:solidFill>
              </a:rPr>
              <a:t>вательным</a:t>
            </a:r>
            <a:r>
              <a:rPr lang="ru-RU" sz="2400" dirty="0" smtClean="0">
                <a:solidFill>
                  <a:srgbClr val="000000"/>
                </a:solidFill>
              </a:rPr>
              <a:t> технологиям</a:t>
            </a:r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67630" name="Group 46"/>
          <p:cNvGrpSpPr>
            <a:grpSpLocks/>
          </p:cNvGrpSpPr>
          <p:nvPr/>
        </p:nvGrpSpPr>
        <p:grpSpPr bwMode="auto">
          <a:xfrm>
            <a:off x="1993920" y="3313117"/>
            <a:ext cx="5165725" cy="830263"/>
            <a:chOff x="1239" y="1296"/>
            <a:chExt cx="3254" cy="523"/>
          </a:xfrm>
        </p:grpSpPr>
        <p:sp>
          <p:nvSpPr>
            <p:cNvPr id="67631" name="Line 47"/>
            <p:cNvSpPr>
              <a:spLocks noChangeShapeType="1"/>
            </p:cNvSpPr>
            <p:nvPr/>
          </p:nvSpPr>
          <p:spPr bwMode="auto">
            <a:xfrm>
              <a:off x="1392" y="1582"/>
              <a:ext cx="3024" cy="0"/>
            </a:xfrm>
            <a:prstGeom prst="line">
              <a:avLst/>
            </a:prstGeom>
            <a:noFill/>
            <a:ln w="25400">
              <a:solidFill>
                <a:srgbClr val="5F5F5F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7632" name="Group 48"/>
            <p:cNvGrpSpPr>
              <a:grpSpLocks/>
            </p:cNvGrpSpPr>
            <p:nvPr/>
          </p:nvGrpSpPr>
          <p:grpSpPr bwMode="auto">
            <a:xfrm>
              <a:off x="1239" y="1515"/>
              <a:ext cx="115" cy="115"/>
              <a:chOff x="1239" y="1515"/>
              <a:chExt cx="115" cy="115"/>
            </a:xfrm>
          </p:grpSpPr>
          <p:sp>
            <p:nvSpPr>
              <p:cNvPr id="67633" name="AutoShape 49"/>
              <p:cNvSpPr>
                <a:spLocks noChangeArrowheads="1"/>
              </p:cNvSpPr>
              <p:nvPr/>
            </p:nvSpPr>
            <p:spPr bwMode="gray">
              <a:xfrm rot="2700000">
                <a:off x="1239" y="1515"/>
                <a:ext cx="115" cy="115"/>
              </a:xfrm>
              <a:prstGeom prst="rtTriangle">
                <a:avLst/>
              </a:prstGeom>
              <a:solidFill>
                <a:srgbClr val="808080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634" name="AutoShape 50"/>
              <p:cNvSpPr>
                <a:spLocks noChangeArrowheads="1"/>
              </p:cNvSpPr>
              <p:nvPr/>
            </p:nvSpPr>
            <p:spPr bwMode="gray">
              <a:xfrm rot="18900000" flipH="1">
                <a:off x="1239" y="1515"/>
                <a:ext cx="115" cy="115"/>
              </a:xfrm>
              <a:prstGeom prst="rtTriangle">
                <a:avLst/>
              </a:prstGeom>
              <a:solidFill>
                <a:schemeClr val="folHlink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7635" name="Text Box 51"/>
            <p:cNvSpPr txBox="1">
              <a:spLocks noChangeArrowheads="1"/>
            </p:cNvSpPr>
            <p:nvPr/>
          </p:nvSpPr>
          <p:spPr bwMode="auto">
            <a:xfrm>
              <a:off x="1509" y="1296"/>
              <a:ext cx="2984" cy="5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dirty="0">
                  <a:solidFill>
                    <a:srgbClr val="000000"/>
                  </a:solidFill>
                </a:rPr>
                <a:t>2. </a:t>
              </a:r>
              <a:r>
                <a:rPr lang="ru-RU" sz="2400" dirty="0" smtClean="0">
                  <a:solidFill>
                    <a:srgbClr val="000000"/>
                  </a:solidFill>
                </a:rPr>
                <a:t>Классификация </a:t>
              </a:r>
              <a:r>
                <a:rPr lang="ru-RU" sz="2400" dirty="0" err="1" smtClean="0">
                  <a:solidFill>
                    <a:srgbClr val="000000"/>
                  </a:solidFill>
                </a:rPr>
                <a:t>интерактив</a:t>
              </a:r>
              <a:r>
                <a:rPr lang="ru-RU" sz="2400" dirty="0" smtClean="0">
                  <a:solidFill>
                    <a:srgbClr val="000000"/>
                  </a:solidFill>
                </a:rPr>
                <a:t>-</a:t>
              </a:r>
            </a:p>
            <a:p>
              <a:pPr eaLnBrk="0" hangingPunct="0"/>
              <a:r>
                <a:rPr lang="ru-RU" sz="2400" dirty="0" smtClean="0">
                  <a:solidFill>
                    <a:srgbClr val="000000"/>
                  </a:solidFill>
                </a:rPr>
                <a:t>    </a:t>
              </a:r>
              <a:r>
                <a:rPr lang="ru-RU" sz="2400" dirty="0" err="1" smtClean="0">
                  <a:solidFill>
                    <a:srgbClr val="000000"/>
                  </a:solidFill>
                </a:rPr>
                <a:t>ных</a:t>
              </a:r>
              <a:r>
                <a:rPr lang="ru-RU" sz="2400" dirty="0" smtClean="0">
                  <a:solidFill>
                    <a:srgbClr val="000000"/>
                  </a:solidFill>
                </a:rPr>
                <a:t> технологий обучения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67636" name="Group 52"/>
          <p:cNvGrpSpPr>
            <a:grpSpLocks/>
          </p:cNvGrpSpPr>
          <p:nvPr/>
        </p:nvGrpSpPr>
        <p:grpSpPr bwMode="auto">
          <a:xfrm>
            <a:off x="1993920" y="4741877"/>
            <a:ext cx="5435600" cy="830263"/>
            <a:chOff x="1239" y="1296"/>
            <a:chExt cx="3424" cy="523"/>
          </a:xfrm>
        </p:grpSpPr>
        <p:sp>
          <p:nvSpPr>
            <p:cNvPr id="67637" name="Line 53"/>
            <p:cNvSpPr>
              <a:spLocks noChangeShapeType="1"/>
            </p:cNvSpPr>
            <p:nvPr/>
          </p:nvSpPr>
          <p:spPr bwMode="auto">
            <a:xfrm>
              <a:off x="1392" y="1582"/>
              <a:ext cx="3024" cy="0"/>
            </a:xfrm>
            <a:prstGeom prst="line">
              <a:avLst/>
            </a:prstGeom>
            <a:noFill/>
            <a:ln w="25400">
              <a:solidFill>
                <a:srgbClr val="5F5F5F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7638" name="Group 54"/>
            <p:cNvGrpSpPr>
              <a:grpSpLocks/>
            </p:cNvGrpSpPr>
            <p:nvPr/>
          </p:nvGrpSpPr>
          <p:grpSpPr bwMode="auto">
            <a:xfrm>
              <a:off x="1239" y="1515"/>
              <a:ext cx="115" cy="115"/>
              <a:chOff x="1239" y="1515"/>
              <a:chExt cx="115" cy="115"/>
            </a:xfrm>
          </p:grpSpPr>
          <p:sp>
            <p:nvSpPr>
              <p:cNvPr id="67639" name="AutoShape 55"/>
              <p:cNvSpPr>
                <a:spLocks noChangeArrowheads="1"/>
              </p:cNvSpPr>
              <p:nvPr/>
            </p:nvSpPr>
            <p:spPr bwMode="gray">
              <a:xfrm rot="2700000">
                <a:off x="1239" y="1515"/>
                <a:ext cx="115" cy="115"/>
              </a:xfrm>
              <a:prstGeom prst="rtTriangle">
                <a:avLst/>
              </a:prstGeom>
              <a:solidFill>
                <a:srgbClr val="808080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640" name="AutoShape 56"/>
              <p:cNvSpPr>
                <a:spLocks noChangeArrowheads="1"/>
              </p:cNvSpPr>
              <p:nvPr/>
            </p:nvSpPr>
            <p:spPr bwMode="gray">
              <a:xfrm rot="18900000" flipH="1">
                <a:off x="1239" y="1515"/>
                <a:ext cx="115" cy="115"/>
              </a:xfrm>
              <a:prstGeom prst="rtTriangle">
                <a:avLst/>
              </a:prstGeom>
              <a:solidFill>
                <a:schemeClr val="accent2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7641" name="Text Box 57"/>
            <p:cNvSpPr txBox="1">
              <a:spLocks noChangeArrowheads="1"/>
            </p:cNvSpPr>
            <p:nvPr/>
          </p:nvSpPr>
          <p:spPr bwMode="auto">
            <a:xfrm>
              <a:off x="1509" y="1296"/>
              <a:ext cx="3154" cy="5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dirty="0">
                  <a:solidFill>
                    <a:srgbClr val="000000"/>
                  </a:solidFill>
                </a:rPr>
                <a:t>3. </a:t>
              </a:r>
              <a:r>
                <a:rPr lang="ru-RU" sz="2400" dirty="0" smtClean="0">
                  <a:solidFill>
                    <a:srgbClr val="000000"/>
                  </a:solidFill>
                </a:rPr>
                <a:t>Кейс-метод как </a:t>
              </a:r>
              <a:r>
                <a:rPr lang="ru-RU" sz="2400" dirty="0" err="1" smtClean="0">
                  <a:solidFill>
                    <a:srgbClr val="000000"/>
                  </a:solidFill>
                </a:rPr>
                <a:t>образователь</a:t>
              </a:r>
              <a:r>
                <a:rPr lang="ru-RU" sz="2400" dirty="0" smtClean="0">
                  <a:solidFill>
                    <a:srgbClr val="000000"/>
                  </a:solidFill>
                </a:rPr>
                <a:t>-</a:t>
              </a:r>
            </a:p>
            <a:p>
              <a:pPr eaLnBrk="0" hangingPunct="0"/>
              <a:r>
                <a:rPr lang="ru-RU" sz="2400" dirty="0" smtClean="0">
                  <a:solidFill>
                    <a:srgbClr val="000000"/>
                  </a:solidFill>
                </a:rPr>
                <a:t>    </a:t>
              </a:r>
              <a:r>
                <a:rPr lang="ru-RU" sz="2400" dirty="0" err="1" smtClean="0">
                  <a:solidFill>
                    <a:srgbClr val="000000"/>
                  </a:solidFill>
                </a:rPr>
                <a:t>ная</a:t>
              </a:r>
              <a:r>
                <a:rPr lang="ru-RU" sz="2400" dirty="0" smtClean="0">
                  <a:solidFill>
                    <a:srgbClr val="000000"/>
                  </a:solidFill>
                </a:rPr>
                <a:t> технология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</a:t>
            </a:r>
            <a:r>
              <a:rPr lang="ru-RU" dirty="0" smtClean="0"/>
              <a:t>3. </a:t>
            </a:r>
            <a:r>
              <a:rPr lang="ru-RU" dirty="0" smtClean="0"/>
              <a:t>К</a:t>
            </a:r>
            <a:r>
              <a:rPr lang="ru-RU" dirty="0" smtClean="0"/>
              <a:t>атегории метода</a:t>
            </a:r>
            <a:endParaRPr lang="en-US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9125" y="1428736"/>
            <a:ext cx="7824788" cy="4854575"/>
          </a:xfrm>
        </p:spPr>
        <p:txBody>
          <a:bodyPr/>
          <a:lstStyle/>
          <a:p>
            <a:pPr algn="ctr">
              <a:lnSpc>
                <a:spcPct val="80000"/>
              </a:lnSpc>
              <a:buNone/>
            </a:pPr>
            <a:r>
              <a:rPr lang="ru-RU" sz="2600" b="1" dirty="0" smtClean="0">
                <a:solidFill>
                  <a:schemeClr val="tx2"/>
                </a:solidFill>
              </a:rPr>
              <a:t>Этапы создания кейса:</a:t>
            </a:r>
          </a:p>
          <a:p>
            <a:pPr algn="ctr">
              <a:lnSpc>
                <a:spcPct val="80000"/>
              </a:lnSpc>
            </a:pPr>
            <a:endParaRPr lang="en-US" sz="1600" b="1" dirty="0">
              <a:solidFill>
                <a:schemeClr val="tx2"/>
              </a:solidFill>
            </a:endParaRPr>
          </a:p>
          <a:p>
            <a:pPr lvl="1" algn="just">
              <a:lnSpc>
                <a:spcPct val="80000"/>
              </a:lnSpc>
            </a:pPr>
            <a:r>
              <a:rPr lang="ru-RU" sz="2100" dirty="0" smtClean="0"/>
              <a:t>ф</a:t>
            </a:r>
            <a:r>
              <a:rPr lang="ru-RU" sz="2100" dirty="0" smtClean="0"/>
              <a:t>ормирование </a:t>
            </a:r>
            <a:r>
              <a:rPr lang="ru-RU" sz="2100" dirty="0" smtClean="0"/>
              <a:t>дидактических целей кейса</a:t>
            </a:r>
            <a:r>
              <a:rPr lang="ru-RU" sz="2100" dirty="0" smtClean="0"/>
              <a:t>;</a:t>
            </a:r>
          </a:p>
          <a:p>
            <a:pPr lvl="1" algn="just">
              <a:lnSpc>
                <a:spcPct val="80000"/>
              </a:lnSpc>
            </a:pPr>
            <a:r>
              <a:rPr lang="ru-RU" sz="2100" dirty="0" smtClean="0"/>
              <a:t>определение </a:t>
            </a:r>
            <a:r>
              <a:rPr lang="ru-RU" sz="2100" dirty="0" smtClean="0"/>
              <a:t>проблемной ситуации</a:t>
            </a:r>
            <a:r>
              <a:rPr lang="ru-RU" sz="2100" dirty="0" smtClean="0"/>
              <a:t>;</a:t>
            </a:r>
          </a:p>
          <a:p>
            <a:pPr lvl="1" algn="just">
              <a:lnSpc>
                <a:spcPct val="80000"/>
              </a:lnSpc>
            </a:pPr>
            <a:r>
              <a:rPr lang="ru-RU" sz="2100" dirty="0" smtClean="0"/>
              <a:t>поиск </a:t>
            </a:r>
            <a:r>
              <a:rPr lang="ru-RU" sz="2100" dirty="0" smtClean="0"/>
              <a:t>институциональной системы</a:t>
            </a:r>
            <a:r>
              <a:rPr lang="ru-RU" sz="2100" dirty="0" smtClean="0"/>
              <a:t>;</a:t>
            </a:r>
          </a:p>
          <a:p>
            <a:pPr lvl="1" algn="just">
              <a:lnSpc>
                <a:spcPct val="80000"/>
              </a:lnSpc>
            </a:pPr>
            <a:r>
              <a:rPr lang="ru-RU" sz="2100" dirty="0" smtClean="0"/>
              <a:t>сбор </a:t>
            </a:r>
            <a:r>
              <a:rPr lang="ru-RU" sz="2100" dirty="0" smtClean="0"/>
              <a:t>информации в институциональной системе</a:t>
            </a:r>
            <a:r>
              <a:rPr lang="ru-RU" sz="2100" dirty="0" smtClean="0"/>
              <a:t>;</a:t>
            </a:r>
          </a:p>
          <a:p>
            <a:pPr lvl="1" algn="just">
              <a:lnSpc>
                <a:spcPct val="80000"/>
              </a:lnSpc>
            </a:pPr>
            <a:r>
              <a:rPr lang="ru-RU" sz="2100" dirty="0" smtClean="0"/>
              <a:t>построение </a:t>
            </a:r>
            <a:r>
              <a:rPr lang="ru-RU" sz="2100" dirty="0" smtClean="0"/>
              <a:t>или выбор модели ситуации</a:t>
            </a:r>
            <a:r>
              <a:rPr lang="ru-RU" sz="2100" dirty="0" smtClean="0"/>
              <a:t>;</a:t>
            </a:r>
          </a:p>
          <a:p>
            <a:pPr lvl="1" algn="just">
              <a:lnSpc>
                <a:spcPct val="80000"/>
              </a:lnSpc>
            </a:pPr>
            <a:r>
              <a:rPr lang="ru-RU" sz="2100" dirty="0" smtClean="0"/>
              <a:t>выбор </a:t>
            </a:r>
            <a:r>
              <a:rPr lang="ru-RU" sz="2100" dirty="0" smtClean="0"/>
              <a:t>жанра кейса</a:t>
            </a:r>
            <a:r>
              <a:rPr lang="ru-RU" sz="2100" dirty="0" smtClean="0"/>
              <a:t>; </a:t>
            </a:r>
          </a:p>
          <a:p>
            <a:pPr lvl="1" algn="just">
              <a:lnSpc>
                <a:spcPct val="80000"/>
              </a:lnSpc>
            </a:pPr>
            <a:r>
              <a:rPr lang="ru-RU" sz="2100" dirty="0" smtClean="0"/>
              <a:t>написание </a:t>
            </a:r>
            <a:r>
              <a:rPr lang="ru-RU" sz="2100" dirty="0" smtClean="0"/>
              <a:t>текста кейса</a:t>
            </a:r>
            <a:r>
              <a:rPr lang="ru-RU" sz="2100" dirty="0" smtClean="0"/>
              <a:t>;</a:t>
            </a:r>
          </a:p>
          <a:p>
            <a:pPr lvl="1" algn="just">
              <a:lnSpc>
                <a:spcPct val="80000"/>
              </a:lnSpc>
            </a:pPr>
            <a:r>
              <a:rPr lang="ru-RU" sz="2100" dirty="0" smtClean="0"/>
              <a:t>диагностика </a:t>
            </a:r>
            <a:r>
              <a:rPr lang="ru-RU" sz="2100" dirty="0" smtClean="0"/>
              <a:t>правильности и эффективности </a:t>
            </a:r>
            <a:r>
              <a:rPr lang="ru-RU" sz="2100" dirty="0" smtClean="0"/>
              <a:t>кейса;</a:t>
            </a:r>
            <a:r>
              <a:rPr lang="ru-RU" sz="2100" dirty="0" smtClean="0">
                <a:latin typeface="Arial" charset="0"/>
              </a:rPr>
              <a:t> </a:t>
            </a:r>
          </a:p>
          <a:p>
            <a:pPr lvl="1" algn="just">
              <a:lnSpc>
                <a:spcPct val="80000"/>
              </a:lnSpc>
            </a:pPr>
            <a:r>
              <a:rPr lang="ru-RU" sz="2100" dirty="0" smtClean="0"/>
              <a:t>подготовка </a:t>
            </a:r>
            <a:r>
              <a:rPr lang="ru-RU" sz="2100" dirty="0" smtClean="0"/>
              <a:t>окончательного варианта </a:t>
            </a:r>
            <a:r>
              <a:rPr lang="ru-RU" sz="2100" dirty="0" smtClean="0"/>
              <a:t>кейса;</a:t>
            </a:r>
          </a:p>
          <a:p>
            <a:pPr lvl="1" algn="just">
              <a:lnSpc>
                <a:spcPct val="80000"/>
              </a:lnSpc>
            </a:pPr>
            <a:r>
              <a:rPr lang="ru-RU" sz="2100" dirty="0" smtClean="0"/>
              <a:t>внедрение </a:t>
            </a:r>
            <a:r>
              <a:rPr lang="ru-RU" sz="2100" dirty="0" smtClean="0"/>
              <a:t>кейса в практику </a:t>
            </a:r>
            <a:r>
              <a:rPr lang="ru-RU" sz="2100" dirty="0" smtClean="0"/>
              <a:t>обучения;</a:t>
            </a:r>
          </a:p>
          <a:p>
            <a:pPr lvl="1" algn="just">
              <a:lnSpc>
                <a:spcPct val="80000"/>
              </a:lnSpc>
            </a:pPr>
            <a:r>
              <a:rPr lang="ru-RU" sz="2100" dirty="0" smtClean="0"/>
              <a:t>подготовка </a:t>
            </a:r>
            <a:r>
              <a:rPr lang="ru-RU" sz="2100" dirty="0" smtClean="0"/>
              <a:t>методических рекомендаций по использованию </a:t>
            </a:r>
            <a:r>
              <a:rPr lang="ru-RU" sz="2100" dirty="0" smtClean="0"/>
              <a:t>кейса.</a:t>
            </a:r>
            <a:endParaRPr lang="en-US" sz="2100" dirty="0"/>
          </a:p>
        </p:txBody>
      </p:sp>
      <p:sp>
        <p:nvSpPr>
          <p:cNvPr id="6" name="Дата 3"/>
          <p:cNvSpPr txBox="1">
            <a:spLocks/>
          </p:cNvSpPr>
          <p:nvPr/>
        </p:nvSpPr>
        <p:spPr bwMode="auto">
          <a:xfrm>
            <a:off x="381000" y="6505575"/>
            <a:ext cx="2514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21 января 2013 года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715140" y="6477000"/>
            <a:ext cx="2124060" cy="238147"/>
          </a:xfrm>
        </p:spPr>
        <p:txBody>
          <a:bodyPr/>
          <a:lstStyle/>
          <a:p>
            <a:r>
              <a:rPr lang="ru-RU" dirty="0" smtClean="0"/>
              <a:t>ОФ ОУП ВПО «АТиСО»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99" name="Group 3"/>
          <p:cNvGrpSpPr>
            <a:grpSpLocks/>
          </p:cNvGrpSpPr>
          <p:nvPr/>
        </p:nvGrpSpPr>
        <p:grpSpPr bwMode="auto">
          <a:xfrm>
            <a:off x="3000364" y="2428868"/>
            <a:ext cx="3714776" cy="3622675"/>
            <a:chOff x="1655" y="1647"/>
            <a:chExt cx="2490" cy="2327"/>
          </a:xfrm>
        </p:grpSpPr>
        <p:sp>
          <p:nvSpPr>
            <p:cNvPr id="80900" name="Freeform 4"/>
            <p:cNvSpPr>
              <a:spLocks/>
            </p:cNvSpPr>
            <p:nvPr/>
          </p:nvSpPr>
          <p:spPr bwMode="gray">
            <a:xfrm>
              <a:off x="1660" y="2336"/>
              <a:ext cx="912" cy="1231"/>
            </a:xfrm>
            <a:custGeom>
              <a:avLst/>
              <a:gdLst/>
              <a:ahLst/>
              <a:cxnLst>
                <a:cxn ang="0">
                  <a:pos x="1233" y="343"/>
                </a:cxn>
                <a:cxn ang="0">
                  <a:pos x="413" y="1764"/>
                </a:cxn>
                <a:cxn ang="0">
                  <a:pos x="0" y="1226"/>
                </a:cxn>
                <a:cxn ang="0">
                  <a:pos x="6" y="1098"/>
                </a:cxn>
                <a:cxn ang="0">
                  <a:pos x="638" y="0"/>
                </a:cxn>
                <a:cxn ang="0">
                  <a:pos x="1233" y="343"/>
                </a:cxn>
                <a:cxn ang="0">
                  <a:pos x="1233" y="343"/>
                </a:cxn>
              </a:cxnLst>
              <a:rect l="0" t="0" r="r" b="b"/>
              <a:pathLst>
                <a:path w="1233" h="1764">
                  <a:moveTo>
                    <a:pt x="1233" y="343"/>
                  </a:moveTo>
                  <a:lnTo>
                    <a:pt x="413" y="1764"/>
                  </a:lnTo>
                  <a:lnTo>
                    <a:pt x="0" y="1226"/>
                  </a:lnTo>
                  <a:lnTo>
                    <a:pt x="6" y="1098"/>
                  </a:lnTo>
                  <a:lnTo>
                    <a:pt x="638" y="0"/>
                  </a:lnTo>
                  <a:lnTo>
                    <a:pt x="1233" y="343"/>
                  </a:lnTo>
                  <a:lnTo>
                    <a:pt x="1233" y="343"/>
                  </a:ln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901" name="Freeform 5"/>
            <p:cNvSpPr>
              <a:spLocks/>
            </p:cNvSpPr>
            <p:nvPr/>
          </p:nvSpPr>
          <p:spPr bwMode="gray">
            <a:xfrm rot="7200000">
              <a:off x="2726" y="1655"/>
              <a:ext cx="860" cy="1305"/>
            </a:xfrm>
            <a:custGeom>
              <a:avLst/>
              <a:gdLst/>
              <a:ahLst/>
              <a:cxnLst>
                <a:cxn ang="0">
                  <a:pos x="1233" y="343"/>
                </a:cxn>
                <a:cxn ang="0">
                  <a:pos x="413" y="1764"/>
                </a:cxn>
                <a:cxn ang="0">
                  <a:pos x="0" y="1226"/>
                </a:cxn>
                <a:cxn ang="0">
                  <a:pos x="6" y="1098"/>
                </a:cxn>
                <a:cxn ang="0">
                  <a:pos x="638" y="0"/>
                </a:cxn>
                <a:cxn ang="0">
                  <a:pos x="1233" y="343"/>
                </a:cxn>
                <a:cxn ang="0">
                  <a:pos x="1233" y="343"/>
                </a:cxn>
              </a:cxnLst>
              <a:rect l="0" t="0" r="r" b="b"/>
              <a:pathLst>
                <a:path w="1233" h="1764">
                  <a:moveTo>
                    <a:pt x="1233" y="343"/>
                  </a:moveTo>
                  <a:lnTo>
                    <a:pt x="413" y="1764"/>
                  </a:lnTo>
                  <a:lnTo>
                    <a:pt x="0" y="1226"/>
                  </a:lnTo>
                  <a:lnTo>
                    <a:pt x="6" y="1098"/>
                  </a:lnTo>
                  <a:lnTo>
                    <a:pt x="638" y="0"/>
                  </a:lnTo>
                  <a:lnTo>
                    <a:pt x="1233" y="343"/>
                  </a:lnTo>
                  <a:lnTo>
                    <a:pt x="1233" y="343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80902" name="Group 6"/>
            <p:cNvGrpSpPr>
              <a:grpSpLocks/>
            </p:cNvGrpSpPr>
            <p:nvPr/>
          </p:nvGrpSpPr>
          <p:grpSpPr bwMode="auto">
            <a:xfrm>
              <a:off x="1712" y="1647"/>
              <a:ext cx="1480" cy="1302"/>
              <a:chOff x="1712" y="1389"/>
              <a:chExt cx="1480" cy="1302"/>
            </a:xfrm>
          </p:grpSpPr>
          <p:sp>
            <p:nvSpPr>
              <p:cNvPr id="80903" name="AutoShape 7"/>
              <p:cNvSpPr>
                <a:spLocks noChangeArrowheads="1"/>
              </p:cNvSpPr>
              <p:nvPr/>
            </p:nvSpPr>
            <p:spPr bwMode="gray">
              <a:xfrm rot="12600000">
                <a:off x="1712" y="2311"/>
                <a:ext cx="908" cy="380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0904" name="Freeform 8"/>
              <p:cNvSpPr>
                <a:spLocks/>
              </p:cNvSpPr>
              <p:nvPr/>
            </p:nvSpPr>
            <p:spPr bwMode="gray">
              <a:xfrm rot="7200000">
                <a:off x="1961" y="1810"/>
                <a:ext cx="948" cy="508"/>
              </a:xfrm>
              <a:custGeom>
                <a:avLst/>
                <a:gdLst/>
                <a:ahLst/>
                <a:cxnLst>
                  <a:cxn ang="0">
                    <a:pos x="750" y="0"/>
                  </a:cxn>
                  <a:cxn ang="0">
                    <a:pos x="0" y="0"/>
                  </a:cxn>
                  <a:cxn ang="0">
                    <a:pos x="2" y="194"/>
                  </a:cxn>
                  <a:cxn ang="0">
                    <a:pos x="28" y="378"/>
                  </a:cxn>
                  <a:cxn ang="0">
                    <a:pos x="750" y="378"/>
                  </a:cxn>
                  <a:cxn ang="0">
                    <a:pos x="750" y="0"/>
                  </a:cxn>
                  <a:cxn ang="0">
                    <a:pos x="750" y="0"/>
                  </a:cxn>
                </a:cxnLst>
                <a:rect l="0" t="0" r="r" b="b"/>
                <a:pathLst>
                  <a:path w="750" h="378">
                    <a:moveTo>
                      <a:pt x="750" y="0"/>
                    </a:moveTo>
                    <a:lnTo>
                      <a:pt x="0" y="0"/>
                    </a:lnTo>
                    <a:lnTo>
                      <a:pt x="2" y="194"/>
                    </a:lnTo>
                    <a:lnTo>
                      <a:pt x="28" y="378"/>
                    </a:lnTo>
                    <a:lnTo>
                      <a:pt x="750" y="378"/>
                    </a:lnTo>
                    <a:lnTo>
                      <a:pt x="750" y="0"/>
                    </a:lnTo>
                    <a:lnTo>
                      <a:pt x="75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905" name="Freeform 9"/>
              <p:cNvSpPr>
                <a:spLocks/>
              </p:cNvSpPr>
              <p:nvPr/>
            </p:nvSpPr>
            <p:spPr bwMode="gray">
              <a:xfrm rot="7200000">
                <a:off x="2637" y="1226"/>
                <a:ext cx="392" cy="718"/>
              </a:xfrm>
              <a:custGeom>
                <a:avLst/>
                <a:gdLst/>
                <a:ahLst/>
                <a:cxnLst>
                  <a:cxn ang="0">
                    <a:pos x="495" y="285"/>
                  </a:cxn>
                  <a:cxn ang="0">
                    <a:pos x="495" y="971"/>
                  </a:cxn>
                  <a:cxn ang="0">
                    <a:pos x="462" y="964"/>
                  </a:cxn>
                  <a:cxn ang="0">
                    <a:pos x="430" y="953"/>
                  </a:cxn>
                  <a:cxn ang="0">
                    <a:pos x="401" y="931"/>
                  </a:cxn>
                  <a:cxn ang="0">
                    <a:pos x="372" y="898"/>
                  </a:cxn>
                  <a:cxn ang="0">
                    <a:pos x="339" y="855"/>
                  </a:cxn>
                  <a:cxn ang="0">
                    <a:pos x="306" y="801"/>
                  </a:cxn>
                  <a:cxn ang="0">
                    <a:pos x="270" y="732"/>
                  </a:cxn>
                  <a:cxn ang="0">
                    <a:pos x="227" y="648"/>
                  </a:cxn>
                  <a:cxn ang="0">
                    <a:pos x="183" y="554"/>
                  </a:cxn>
                  <a:cxn ang="0">
                    <a:pos x="129" y="438"/>
                  </a:cxn>
                  <a:cxn ang="0">
                    <a:pos x="96" y="369"/>
                  </a:cxn>
                  <a:cxn ang="0">
                    <a:pos x="29" y="211"/>
                  </a:cxn>
                  <a:cxn ang="0">
                    <a:pos x="2" y="127"/>
                  </a:cxn>
                  <a:cxn ang="0">
                    <a:pos x="0" y="60"/>
                  </a:cxn>
                  <a:cxn ang="0">
                    <a:pos x="15" y="0"/>
                  </a:cxn>
                  <a:cxn ang="0">
                    <a:pos x="15" y="43"/>
                  </a:cxn>
                  <a:cxn ang="0">
                    <a:pos x="15" y="72"/>
                  </a:cxn>
                  <a:cxn ang="0">
                    <a:pos x="15" y="99"/>
                  </a:cxn>
                  <a:cxn ang="0">
                    <a:pos x="18" y="126"/>
                  </a:cxn>
                  <a:cxn ang="0">
                    <a:pos x="29" y="162"/>
                  </a:cxn>
                  <a:cxn ang="0">
                    <a:pos x="53" y="198"/>
                  </a:cxn>
                  <a:cxn ang="0">
                    <a:pos x="85" y="231"/>
                  </a:cxn>
                  <a:cxn ang="0">
                    <a:pos x="125" y="260"/>
                  </a:cxn>
                  <a:cxn ang="0">
                    <a:pos x="180" y="278"/>
                  </a:cxn>
                  <a:cxn ang="0">
                    <a:pos x="245" y="282"/>
                  </a:cxn>
                  <a:cxn ang="0">
                    <a:pos x="495" y="285"/>
                  </a:cxn>
                </a:cxnLst>
                <a:rect l="0" t="0" r="r" b="b"/>
                <a:pathLst>
                  <a:path w="495" h="971">
                    <a:moveTo>
                      <a:pt x="495" y="285"/>
                    </a:moveTo>
                    <a:lnTo>
                      <a:pt x="495" y="971"/>
                    </a:lnTo>
                    <a:lnTo>
                      <a:pt x="462" y="964"/>
                    </a:lnTo>
                    <a:lnTo>
                      <a:pt x="430" y="953"/>
                    </a:lnTo>
                    <a:lnTo>
                      <a:pt x="401" y="931"/>
                    </a:lnTo>
                    <a:lnTo>
                      <a:pt x="372" y="898"/>
                    </a:lnTo>
                    <a:lnTo>
                      <a:pt x="339" y="855"/>
                    </a:lnTo>
                    <a:lnTo>
                      <a:pt x="306" y="801"/>
                    </a:lnTo>
                    <a:lnTo>
                      <a:pt x="270" y="732"/>
                    </a:lnTo>
                    <a:lnTo>
                      <a:pt x="227" y="648"/>
                    </a:lnTo>
                    <a:lnTo>
                      <a:pt x="183" y="554"/>
                    </a:lnTo>
                    <a:lnTo>
                      <a:pt x="129" y="438"/>
                    </a:lnTo>
                    <a:lnTo>
                      <a:pt x="96" y="369"/>
                    </a:lnTo>
                    <a:lnTo>
                      <a:pt x="29" y="211"/>
                    </a:lnTo>
                    <a:lnTo>
                      <a:pt x="2" y="127"/>
                    </a:lnTo>
                    <a:lnTo>
                      <a:pt x="0" y="60"/>
                    </a:lnTo>
                    <a:lnTo>
                      <a:pt x="15" y="0"/>
                    </a:lnTo>
                    <a:lnTo>
                      <a:pt x="15" y="43"/>
                    </a:lnTo>
                    <a:lnTo>
                      <a:pt x="15" y="72"/>
                    </a:lnTo>
                    <a:lnTo>
                      <a:pt x="15" y="99"/>
                    </a:lnTo>
                    <a:lnTo>
                      <a:pt x="18" y="126"/>
                    </a:lnTo>
                    <a:lnTo>
                      <a:pt x="29" y="162"/>
                    </a:lnTo>
                    <a:lnTo>
                      <a:pt x="53" y="198"/>
                    </a:lnTo>
                    <a:lnTo>
                      <a:pt x="85" y="231"/>
                    </a:lnTo>
                    <a:lnTo>
                      <a:pt x="125" y="260"/>
                    </a:lnTo>
                    <a:lnTo>
                      <a:pt x="180" y="278"/>
                    </a:lnTo>
                    <a:lnTo>
                      <a:pt x="245" y="282"/>
                    </a:lnTo>
                    <a:lnTo>
                      <a:pt x="495" y="285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0906" name="Freeform 10"/>
            <p:cNvSpPr>
              <a:spLocks/>
            </p:cNvSpPr>
            <p:nvPr/>
          </p:nvSpPr>
          <p:spPr bwMode="gray">
            <a:xfrm rot="14400000">
              <a:off x="2798" y="2823"/>
              <a:ext cx="860" cy="1305"/>
            </a:xfrm>
            <a:custGeom>
              <a:avLst/>
              <a:gdLst/>
              <a:ahLst/>
              <a:cxnLst>
                <a:cxn ang="0">
                  <a:pos x="1233" y="343"/>
                </a:cxn>
                <a:cxn ang="0">
                  <a:pos x="413" y="1764"/>
                </a:cxn>
                <a:cxn ang="0">
                  <a:pos x="0" y="1226"/>
                </a:cxn>
                <a:cxn ang="0">
                  <a:pos x="6" y="1098"/>
                </a:cxn>
                <a:cxn ang="0">
                  <a:pos x="638" y="0"/>
                </a:cxn>
                <a:cxn ang="0">
                  <a:pos x="1233" y="343"/>
                </a:cxn>
                <a:cxn ang="0">
                  <a:pos x="1233" y="343"/>
                </a:cxn>
              </a:cxnLst>
              <a:rect l="0" t="0" r="r" b="b"/>
              <a:pathLst>
                <a:path w="1233" h="1764">
                  <a:moveTo>
                    <a:pt x="1233" y="343"/>
                  </a:moveTo>
                  <a:lnTo>
                    <a:pt x="413" y="1764"/>
                  </a:lnTo>
                  <a:lnTo>
                    <a:pt x="0" y="1226"/>
                  </a:lnTo>
                  <a:lnTo>
                    <a:pt x="6" y="1098"/>
                  </a:lnTo>
                  <a:lnTo>
                    <a:pt x="638" y="0"/>
                  </a:lnTo>
                  <a:lnTo>
                    <a:pt x="1233" y="343"/>
                  </a:lnTo>
                  <a:lnTo>
                    <a:pt x="1233" y="343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80907" name="Group 11"/>
            <p:cNvGrpSpPr>
              <a:grpSpLocks/>
            </p:cNvGrpSpPr>
            <p:nvPr/>
          </p:nvGrpSpPr>
          <p:grpSpPr bwMode="auto">
            <a:xfrm>
              <a:off x="2849" y="2249"/>
              <a:ext cx="1296" cy="1381"/>
              <a:chOff x="2854" y="1996"/>
              <a:chExt cx="1296" cy="1381"/>
            </a:xfrm>
          </p:grpSpPr>
          <p:sp>
            <p:nvSpPr>
              <p:cNvPr id="80908" name="AutoShape 12"/>
              <p:cNvSpPr>
                <a:spLocks noChangeArrowheads="1"/>
              </p:cNvSpPr>
              <p:nvPr/>
            </p:nvSpPr>
            <p:spPr bwMode="gray">
              <a:xfrm rot="19800000">
                <a:off x="2854" y="1996"/>
                <a:ext cx="906" cy="380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0909" name="Freeform 13"/>
              <p:cNvSpPr>
                <a:spLocks/>
              </p:cNvSpPr>
              <p:nvPr/>
            </p:nvSpPr>
            <p:spPr bwMode="gray">
              <a:xfrm rot="14400000">
                <a:off x="3102" y="2371"/>
                <a:ext cx="948" cy="507"/>
              </a:xfrm>
              <a:custGeom>
                <a:avLst/>
                <a:gdLst/>
                <a:ahLst/>
                <a:cxnLst>
                  <a:cxn ang="0">
                    <a:pos x="750" y="0"/>
                  </a:cxn>
                  <a:cxn ang="0">
                    <a:pos x="0" y="0"/>
                  </a:cxn>
                  <a:cxn ang="0">
                    <a:pos x="2" y="194"/>
                  </a:cxn>
                  <a:cxn ang="0">
                    <a:pos x="28" y="378"/>
                  </a:cxn>
                  <a:cxn ang="0">
                    <a:pos x="750" y="378"/>
                  </a:cxn>
                  <a:cxn ang="0">
                    <a:pos x="750" y="0"/>
                  </a:cxn>
                  <a:cxn ang="0">
                    <a:pos x="750" y="0"/>
                  </a:cxn>
                </a:cxnLst>
                <a:rect l="0" t="0" r="r" b="b"/>
                <a:pathLst>
                  <a:path w="750" h="378">
                    <a:moveTo>
                      <a:pt x="750" y="0"/>
                    </a:moveTo>
                    <a:lnTo>
                      <a:pt x="0" y="0"/>
                    </a:lnTo>
                    <a:lnTo>
                      <a:pt x="2" y="194"/>
                    </a:lnTo>
                    <a:lnTo>
                      <a:pt x="28" y="378"/>
                    </a:lnTo>
                    <a:lnTo>
                      <a:pt x="750" y="378"/>
                    </a:lnTo>
                    <a:lnTo>
                      <a:pt x="750" y="0"/>
                    </a:lnTo>
                    <a:lnTo>
                      <a:pt x="75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910" name="Freeform 14"/>
              <p:cNvSpPr>
                <a:spLocks/>
              </p:cNvSpPr>
              <p:nvPr/>
            </p:nvSpPr>
            <p:spPr bwMode="gray">
              <a:xfrm rot="14400000">
                <a:off x="3618" y="2845"/>
                <a:ext cx="346" cy="718"/>
              </a:xfrm>
              <a:custGeom>
                <a:avLst/>
                <a:gdLst/>
                <a:ahLst/>
                <a:cxnLst>
                  <a:cxn ang="0">
                    <a:pos x="495" y="285"/>
                  </a:cxn>
                  <a:cxn ang="0">
                    <a:pos x="495" y="971"/>
                  </a:cxn>
                  <a:cxn ang="0">
                    <a:pos x="462" y="964"/>
                  </a:cxn>
                  <a:cxn ang="0">
                    <a:pos x="430" y="953"/>
                  </a:cxn>
                  <a:cxn ang="0">
                    <a:pos x="401" y="931"/>
                  </a:cxn>
                  <a:cxn ang="0">
                    <a:pos x="372" y="898"/>
                  </a:cxn>
                  <a:cxn ang="0">
                    <a:pos x="339" y="855"/>
                  </a:cxn>
                  <a:cxn ang="0">
                    <a:pos x="306" y="801"/>
                  </a:cxn>
                  <a:cxn ang="0">
                    <a:pos x="270" y="732"/>
                  </a:cxn>
                  <a:cxn ang="0">
                    <a:pos x="227" y="648"/>
                  </a:cxn>
                  <a:cxn ang="0">
                    <a:pos x="183" y="554"/>
                  </a:cxn>
                  <a:cxn ang="0">
                    <a:pos x="129" y="438"/>
                  </a:cxn>
                  <a:cxn ang="0">
                    <a:pos x="96" y="369"/>
                  </a:cxn>
                  <a:cxn ang="0">
                    <a:pos x="29" y="211"/>
                  </a:cxn>
                  <a:cxn ang="0">
                    <a:pos x="2" y="127"/>
                  </a:cxn>
                  <a:cxn ang="0">
                    <a:pos x="0" y="60"/>
                  </a:cxn>
                  <a:cxn ang="0">
                    <a:pos x="15" y="0"/>
                  </a:cxn>
                  <a:cxn ang="0">
                    <a:pos x="15" y="43"/>
                  </a:cxn>
                  <a:cxn ang="0">
                    <a:pos x="15" y="72"/>
                  </a:cxn>
                  <a:cxn ang="0">
                    <a:pos x="15" y="99"/>
                  </a:cxn>
                  <a:cxn ang="0">
                    <a:pos x="18" y="126"/>
                  </a:cxn>
                  <a:cxn ang="0">
                    <a:pos x="29" y="162"/>
                  </a:cxn>
                  <a:cxn ang="0">
                    <a:pos x="53" y="198"/>
                  </a:cxn>
                  <a:cxn ang="0">
                    <a:pos x="85" y="231"/>
                  </a:cxn>
                  <a:cxn ang="0">
                    <a:pos x="125" y="260"/>
                  </a:cxn>
                  <a:cxn ang="0">
                    <a:pos x="180" y="278"/>
                  </a:cxn>
                  <a:cxn ang="0">
                    <a:pos x="245" y="282"/>
                  </a:cxn>
                  <a:cxn ang="0">
                    <a:pos x="495" y="285"/>
                  </a:cxn>
                </a:cxnLst>
                <a:rect l="0" t="0" r="r" b="b"/>
                <a:pathLst>
                  <a:path w="495" h="971">
                    <a:moveTo>
                      <a:pt x="495" y="285"/>
                    </a:moveTo>
                    <a:lnTo>
                      <a:pt x="495" y="971"/>
                    </a:lnTo>
                    <a:lnTo>
                      <a:pt x="462" y="964"/>
                    </a:lnTo>
                    <a:lnTo>
                      <a:pt x="430" y="953"/>
                    </a:lnTo>
                    <a:lnTo>
                      <a:pt x="401" y="931"/>
                    </a:lnTo>
                    <a:lnTo>
                      <a:pt x="372" y="898"/>
                    </a:lnTo>
                    <a:lnTo>
                      <a:pt x="339" y="855"/>
                    </a:lnTo>
                    <a:lnTo>
                      <a:pt x="306" y="801"/>
                    </a:lnTo>
                    <a:lnTo>
                      <a:pt x="270" y="732"/>
                    </a:lnTo>
                    <a:lnTo>
                      <a:pt x="227" y="648"/>
                    </a:lnTo>
                    <a:lnTo>
                      <a:pt x="183" y="554"/>
                    </a:lnTo>
                    <a:lnTo>
                      <a:pt x="129" y="438"/>
                    </a:lnTo>
                    <a:lnTo>
                      <a:pt x="96" y="369"/>
                    </a:lnTo>
                    <a:lnTo>
                      <a:pt x="29" y="211"/>
                    </a:lnTo>
                    <a:lnTo>
                      <a:pt x="2" y="127"/>
                    </a:lnTo>
                    <a:lnTo>
                      <a:pt x="0" y="60"/>
                    </a:lnTo>
                    <a:lnTo>
                      <a:pt x="15" y="0"/>
                    </a:lnTo>
                    <a:lnTo>
                      <a:pt x="15" y="43"/>
                    </a:lnTo>
                    <a:lnTo>
                      <a:pt x="15" y="72"/>
                    </a:lnTo>
                    <a:lnTo>
                      <a:pt x="15" y="99"/>
                    </a:lnTo>
                    <a:lnTo>
                      <a:pt x="18" y="126"/>
                    </a:lnTo>
                    <a:lnTo>
                      <a:pt x="29" y="162"/>
                    </a:lnTo>
                    <a:lnTo>
                      <a:pt x="53" y="198"/>
                    </a:lnTo>
                    <a:lnTo>
                      <a:pt x="85" y="231"/>
                    </a:lnTo>
                    <a:lnTo>
                      <a:pt x="125" y="260"/>
                    </a:lnTo>
                    <a:lnTo>
                      <a:pt x="180" y="278"/>
                    </a:lnTo>
                    <a:lnTo>
                      <a:pt x="245" y="282"/>
                    </a:lnTo>
                    <a:lnTo>
                      <a:pt x="495" y="285"/>
                    </a:lnTo>
                    <a:close/>
                  </a:path>
                </a:pathLst>
              </a:custGeom>
              <a:solidFill>
                <a:schemeClr val="folHlink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0911" name="Group 15"/>
            <p:cNvGrpSpPr>
              <a:grpSpLocks/>
            </p:cNvGrpSpPr>
            <p:nvPr/>
          </p:nvGrpSpPr>
          <p:grpSpPr bwMode="auto">
            <a:xfrm>
              <a:off x="1655" y="3095"/>
              <a:ext cx="1571" cy="879"/>
              <a:chOff x="1655" y="2837"/>
              <a:chExt cx="1571" cy="879"/>
            </a:xfrm>
          </p:grpSpPr>
          <p:sp>
            <p:nvSpPr>
              <p:cNvPr id="80912" name="Freeform 16"/>
              <p:cNvSpPr>
                <a:spLocks/>
              </p:cNvSpPr>
              <p:nvPr/>
            </p:nvSpPr>
            <p:spPr bwMode="gray">
              <a:xfrm>
                <a:off x="1655" y="2837"/>
                <a:ext cx="366" cy="692"/>
              </a:xfrm>
              <a:custGeom>
                <a:avLst/>
                <a:gdLst/>
                <a:ahLst/>
                <a:cxnLst>
                  <a:cxn ang="0">
                    <a:pos x="495" y="285"/>
                  </a:cxn>
                  <a:cxn ang="0">
                    <a:pos x="495" y="971"/>
                  </a:cxn>
                  <a:cxn ang="0">
                    <a:pos x="462" y="964"/>
                  </a:cxn>
                  <a:cxn ang="0">
                    <a:pos x="430" y="953"/>
                  </a:cxn>
                  <a:cxn ang="0">
                    <a:pos x="401" y="931"/>
                  </a:cxn>
                  <a:cxn ang="0">
                    <a:pos x="372" y="898"/>
                  </a:cxn>
                  <a:cxn ang="0">
                    <a:pos x="339" y="855"/>
                  </a:cxn>
                  <a:cxn ang="0">
                    <a:pos x="306" y="801"/>
                  </a:cxn>
                  <a:cxn ang="0">
                    <a:pos x="270" y="732"/>
                  </a:cxn>
                  <a:cxn ang="0">
                    <a:pos x="227" y="648"/>
                  </a:cxn>
                  <a:cxn ang="0">
                    <a:pos x="183" y="554"/>
                  </a:cxn>
                  <a:cxn ang="0">
                    <a:pos x="129" y="438"/>
                  </a:cxn>
                  <a:cxn ang="0">
                    <a:pos x="96" y="369"/>
                  </a:cxn>
                  <a:cxn ang="0">
                    <a:pos x="29" y="211"/>
                  </a:cxn>
                  <a:cxn ang="0">
                    <a:pos x="2" y="127"/>
                  </a:cxn>
                  <a:cxn ang="0">
                    <a:pos x="0" y="60"/>
                  </a:cxn>
                  <a:cxn ang="0">
                    <a:pos x="15" y="0"/>
                  </a:cxn>
                  <a:cxn ang="0">
                    <a:pos x="15" y="43"/>
                  </a:cxn>
                  <a:cxn ang="0">
                    <a:pos x="15" y="72"/>
                  </a:cxn>
                  <a:cxn ang="0">
                    <a:pos x="15" y="99"/>
                  </a:cxn>
                  <a:cxn ang="0">
                    <a:pos x="18" y="126"/>
                  </a:cxn>
                  <a:cxn ang="0">
                    <a:pos x="29" y="162"/>
                  </a:cxn>
                  <a:cxn ang="0">
                    <a:pos x="53" y="198"/>
                  </a:cxn>
                  <a:cxn ang="0">
                    <a:pos x="85" y="231"/>
                  </a:cxn>
                  <a:cxn ang="0">
                    <a:pos x="125" y="260"/>
                  </a:cxn>
                  <a:cxn ang="0">
                    <a:pos x="180" y="278"/>
                  </a:cxn>
                  <a:cxn ang="0">
                    <a:pos x="245" y="282"/>
                  </a:cxn>
                  <a:cxn ang="0">
                    <a:pos x="495" y="285"/>
                  </a:cxn>
                </a:cxnLst>
                <a:rect l="0" t="0" r="r" b="b"/>
                <a:pathLst>
                  <a:path w="495" h="971">
                    <a:moveTo>
                      <a:pt x="495" y="285"/>
                    </a:moveTo>
                    <a:lnTo>
                      <a:pt x="495" y="971"/>
                    </a:lnTo>
                    <a:lnTo>
                      <a:pt x="462" y="964"/>
                    </a:lnTo>
                    <a:lnTo>
                      <a:pt x="430" y="953"/>
                    </a:lnTo>
                    <a:lnTo>
                      <a:pt x="401" y="931"/>
                    </a:lnTo>
                    <a:lnTo>
                      <a:pt x="372" y="898"/>
                    </a:lnTo>
                    <a:lnTo>
                      <a:pt x="339" y="855"/>
                    </a:lnTo>
                    <a:lnTo>
                      <a:pt x="306" y="801"/>
                    </a:lnTo>
                    <a:lnTo>
                      <a:pt x="270" y="732"/>
                    </a:lnTo>
                    <a:lnTo>
                      <a:pt x="227" y="648"/>
                    </a:lnTo>
                    <a:lnTo>
                      <a:pt x="183" y="554"/>
                    </a:lnTo>
                    <a:lnTo>
                      <a:pt x="129" y="438"/>
                    </a:lnTo>
                    <a:lnTo>
                      <a:pt x="96" y="369"/>
                    </a:lnTo>
                    <a:lnTo>
                      <a:pt x="29" y="211"/>
                    </a:lnTo>
                    <a:lnTo>
                      <a:pt x="2" y="127"/>
                    </a:lnTo>
                    <a:lnTo>
                      <a:pt x="0" y="60"/>
                    </a:lnTo>
                    <a:lnTo>
                      <a:pt x="15" y="0"/>
                    </a:lnTo>
                    <a:lnTo>
                      <a:pt x="15" y="43"/>
                    </a:lnTo>
                    <a:lnTo>
                      <a:pt x="15" y="72"/>
                    </a:lnTo>
                    <a:lnTo>
                      <a:pt x="15" y="99"/>
                    </a:lnTo>
                    <a:lnTo>
                      <a:pt x="18" y="126"/>
                    </a:lnTo>
                    <a:lnTo>
                      <a:pt x="29" y="162"/>
                    </a:lnTo>
                    <a:lnTo>
                      <a:pt x="53" y="198"/>
                    </a:lnTo>
                    <a:lnTo>
                      <a:pt x="85" y="231"/>
                    </a:lnTo>
                    <a:lnTo>
                      <a:pt x="125" y="260"/>
                    </a:lnTo>
                    <a:lnTo>
                      <a:pt x="180" y="278"/>
                    </a:lnTo>
                    <a:lnTo>
                      <a:pt x="245" y="282"/>
                    </a:lnTo>
                    <a:lnTo>
                      <a:pt x="495" y="285"/>
                    </a:lnTo>
                    <a:close/>
                  </a:path>
                </a:pathLst>
              </a:custGeom>
              <a:solidFill>
                <a:schemeClr val="hlink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913" name="AutoShape 17"/>
              <p:cNvSpPr>
                <a:spLocks noChangeArrowheads="1"/>
              </p:cNvSpPr>
              <p:nvPr/>
            </p:nvSpPr>
            <p:spPr bwMode="gray">
              <a:xfrm rot="5400000">
                <a:off x="2589" y="3078"/>
                <a:ext cx="872" cy="403"/>
              </a:xfrm>
              <a:prstGeom prst="triangle">
                <a:avLst>
                  <a:gd name="adj" fmla="val 50000"/>
                </a:avLst>
              </a:prstGeom>
              <a:solidFill>
                <a:schemeClr val="hlink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0914" name="Freeform 18"/>
              <p:cNvSpPr>
                <a:spLocks/>
              </p:cNvSpPr>
              <p:nvPr/>
            </p:nvSpPr>
            <p:spPr bwMode="gray">
              <a:xfrm>
                <a:off x="1985" y="3040"/>
                <a:ext cx="1005" cy="489"/>
              </a:xfrm>
              <a:custGeom>
                <a:avLst/>
                <a:gdLst/>
                <a:ahLst/>
                <a:cxnLst>
                  <a:cxn ang="0">
                    <a:pos x="750" y="0"/>
                  </a:cxn>
                  <a:cxn ang="0">
                    <a:pos x="0" y="0"/>
                  </a:cxn>
                  <a:cxn ang="0">
                    <a:pos x="2" y="194"/>
                  </a:cxn>
                  <a:cxn ang="0">
                    <a:pos x="28" y="378"/>
                  </a:cxn>
                  <a:cxn ang="0">
                    <a:pos x="750" y="378"/>
                  </a:cxn>
                  <a:cxn ang="0">
                    <a:pos x="750" y="0"/>
                  </a:cxn>
                  <a:cxn ang="0">
                    <a:pos x="750" y="0"/>
                  </a:cxn>
                </a:cxnLst>
                <a:rect l="0" t="0" r="r" b="b"/>
                <a:pathLst>
                  <a:path w="750" h="378">
                    <a:moveTo>
                      <a:pt x="750" y="0"/>
                    </a:moveTo>
                    <a:lnTo>
                      <a:pt x="0" y="0"/>
                    </a:lnTo>
                    <a:lnTo>
                      <a:pt x="2" y="194"/>
                    </a:lnTo>
                    <a:lnTo>
                      <a:pt x="28" y="378"/>
                    </a:lnTo>
                    <a:lnTo>
                      <a:pt x="750" y="378"/>
                    </a:lnTo>
                    <a:lnTo>
                      <a:pt x="750" y="0"/>
                    </a:lnTo>
                    <a:lnTo>
                      <a:pt x="75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0915" name="Text Box 19"/>
          <p:cNvSpPr txBox="1">
            <a:spLocks noChangeArrowheads="1"/>
          </p:cNvSpPr>
          <p:nvPr/>
        </p:nvSpPr>
        <p:spPr bwMode="auto">
          <a:xfrm>
            <a:off x="457200" y="4800600"/>
            <a:ext cx="232885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dirty="0" smtClean="0">
                <a:solidFill>
                  <a:schemeClr val="hlink"/>
                </a:solidFill>
              </a:rPr>
              <a:t>Информационная часть</a:t>
            </a:r>
            <a:endParaRPr lang="en-US" sz="2000" dirty="0">
              <a:solidFill>
                <a:schemeClr val="hlink"/>
              </a:solidFill>
            </a:endParaRPr>
          </a:p>
        </p:txBody>
      </p:sp>
      <p:sp>
        <p:nvSpPr>
          <p:cNvPr id="80916" name="Text Box 20"/>
          <p:cNvSpPr txBox="1">
            <a:spLocks noChangeArrowheads="1"/>
          </p:cNvSpPr>
          <p:nvPr/>
        </p:nvSpPr>
        <p:spPr bwMode="auto">
          <a:xfrm>
            <a:off x="6643702" y="4857760"/>
            <a:ext cx="2227263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dirty="0" smtClean="0">
                <a:solidFill>
                  <a:schemeClr val="folHlink"/>
                </a:solidFill>
              </a:rPr>
              <a:t>Методическая часть</a:t>
            </a:r>
            <a:endParaRPr lang="en-US" sz="2000" dirty="0">
              <a:solidFill>
                <a:schemeClr val="folHlink"/>
              </a:solidFill>
            </a:endParaRPr>
          </a:p>
        </p:txBody>
      </p:sp>
      <p:sp>
        <p:nvSpPr>
          <p:cNvPr id="80917" name="Text Box 21"/>
          <p:cNvSpPr txBox="1">
            <a:spLocks noChangeArrowheads="1"/>
          </p:cNvSpPr>
          <p:nvPr/>
        </p:nvSpPr>
        <p:spPr bwMode="auto">
          <a:xfrm>
            <a:off x="3071802" y="1928802"/>
            <a:ext cx="326072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sz="2000" dirty="0" smtClean="0">
                <a:solidFill>
                  <a:schemeClr val="accent1"/>
                </a:solidFill>
              </a:rPr>
              <a:t>Сюжетная часть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black">
          <a:xfrm>
            <a:off x="1500166" y="233363"/>
            <a:ext cx="7110434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3C43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Вопрос 3. Категории метода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3C43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" name="Дата 3"/>
          <p:cNvSpPr txBox="1">
            <a:spLocks/>
          </p:cNvSpPr>
          <p:nvPr/>
        </p:nvSpPr>
        <p:spPr bwMode="auto">
          <a:xfrm>
            <a:off x="381000" y="6505575"/>
            <a:ext cx="2514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21 января 2013 года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715140" y="6477000"/>
            <a:ext cx="2124060" cy="238147"/>
          </a:xfrm>
        </p:spPr>
        <p:txBody>
          <a:bodyPr/>
          <a:lstStyle/>
          <a:p>
            <a:r>
              <a:rPr lang="ru-RU" dirty="0" smtClean="0"/>
              <a:t>ОФ ОУП ВПО «АТиСО»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42910" y="1285860"/>
            <a:ext cx="8215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Требования к формату и структуре кейса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</a:t>
            </a:r>
            <a:r>
              <a:rPr lang="ru-RU" dirty="0" smtClean="0"/>
              <a:t>3. Категории метода</a:t>
            </a:r>
            <a:endParaRPr lang="en-US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9125" y="1428736"/>
            <a:ext cx="7824788" cy="4854575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endParaRPr lang="ru-RU" b="1" dirty="0" smtClean="0">
              <a:solidFill>
                <a:schemeClr val="tx2"/>
              </a:solidFill>
            </a:endParaRPr>
          </a:p>
          <a:p>
            <a:pPr algn="just">
              <a:lnSpc>
                <a:spcPct val="80000"/>
              </a:lnSpc>
            </a:pPr>
            <a:endParaRPr lang="ru-RU" b="1" dirty="0" smtClean="0">
              <a:solidFill>
                <a:schemeClr val="tx2"/>
              </a:solidFill>
            </a:endParaRPr>
          </a:p>
          <a:p>
            <a:pPr algn="just">
              <a:lnSpc>
                <a:spcPct val="80000"/>
              </a:lnSpc>
            </a:pPr>
            <a:endParaRPr lang="ru-RU" b="1" dirty="0" smtClean="0">
              <a:solidFill>
                <a:schemeClr val="tx2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ru-RU" b="1" dirty="0" smtClean="0">
                <a:solidFill>
                  <a:schemeClr val="tx2"/>
                </a:solidFill>
              </a:rPr>
              <a:t>Анализ кейсов представляет собой процесс решения значительного числа частных задач, что </a:t>
            </a:r>
            <a:r>
              <a:rPr lang="ru-RU" b="1" dirty="0" err="1" smtClean="0">
                <a:solidFill>
                  <a:schemeClr val="tx2"/>
                </a:solidFill>
              </a:rPr>
              <a:t>предпо-лагает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smtClean="0">
                <a:solidFill>
                  <a:schemeClr val="tx2"/>
                </a:solidFill>
              </a:rPr>
              <a:t>постоянное присутствие в этом процессе генерации </a:t>
            </a:r>
            <a:r>
              <a:rPr lang="ru-RU" b="1" dirty="0" smtClean="0">
                <a:solidFill>
                  <a:schemeClr val="tx2"/>
                </a:solidFill>
              </a:rPr>
              <a:t>идей</a:t>
            </a:r>
            <a:endParaRPr lang="en-US" b="1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endParaRPr lang="en-US" sz="2600" b="1" dirty="0">
              <a:solidFill>
                <a:schemeClr val="tx2"/>
              </a:solidFill>
            </a:endParaRPr>
          </a:p>
        </p:txBody>
      </p:sp>
      <p:sp>
        <p:nvSpPr>
          <p:cNvPr id="6" name="Дата 3"/>
          <p:cNvSpPr txBox="1">
            <a:spLocks/>
          </p:cNvSpPr>
          <p:nvPr/>
        </p:nvSpPr>
        <p:spPr bwMode="auto">
          <a:xfrm>
            <a:off x="381000" y="6505575"/>
            <a:ext cx="2514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21 января 2013 года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715140" y="6477000"/>
            <a:ext cx="2124060" cy="238147"/>
          </a:xfrm>
        </p:spPr>
        <p:txBody>
          <a:bodyPr/>
          <a:lstStyle/>
          <a:p>
            <a:r>
              <a:rPr lang="ru-RU" dirty="0" smtClean="0"/>
              <a:t>ОФ ОУП ВПО «АТиСО»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AutoShape 3"/>
          <p:cNvSpPr>
            <a:spLocks noChangeArrowheads="1"/>
          </p:cNvSpPr>
          <p:nvPr/>
        </p:nvSpPr>
        <p:spPr bwMode="auto">
          <a:xfrm>
            <a:off x="6865943" y="3433763"/>
            <a:ext cx="2063775" cy="273843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3972" name="AutoShape 4"/>
          <p:cNvSpPr>
            <a:spLocks noChangeArrowheads="1"/>
          </p:cNvSpPr>
          <p:nvPr/>
        </p:nvSpPr>
        <p:spPr bwMode="auto">
          <a:xfrm>
            <a:off x="4734931" y="3433763"/>
            <a:ext cx="2051647" cy="273843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3973" name="AutoShape 5"/>
          <p:cNvSpPr>
            <a:spLocks noChangeArrowheads="1"/>
          </p:cNvSpPr>
          <p:nvPr/>
        </p:nvSpPr>
        <p:spPr bwMode="auto">
          <a:xfrm>
            <a:off x="2652431" y="3433763"/>
            <a:ext cx="1991007" cy="273843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3974" name="AutoShape 6"/>
          <p:cNvSpPr>
            <a:spLocks noChangeArrowheads="1"/>
          </p:cNvSpPr>
          <p:nvPr/>
        </p:nvSpPr>
        <p:spPr bwMode="auto">
          <a:xfrm>
            <a:off x="428596" y="3433763"/>
            <a:ext cx="2063776" cy="273843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000101" y="2057400"/>
            <a:ext cx="7358114" cy="936625"/>
            <a:chOff x="624" y="1152"/>
            <a:chExt cx="4080" cy="720"/>
          </a:xfrm>
        </p:grpSpPr>
        <p:sp>
          <p:nvSpPr>
            <p:cNvPr id="83976" name="Rectangle 8"/>
            <p:cNvSpPr>
              <a:spLocks noChangeArrowheads="1"/>
            </p:cNvSpPr>
            <p:nvPr/>
          </p:nvSpPr>
          <p:spPr bwMode="gray">
            <a:xfrm rot="3419336">
              <a:off x="624" y="1200"/>
              <a:ext cx="672" cy="672"/>
            </a:xfrm>
            <a:prstGeom prst="rect">
              <a:avLst/>
            </a:prstGeom>
            <a:solidFill>
              <a:schemeClr val="accent2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296" y="1296"/>
              <a:ext cx="624" cy="96"/>
              <a:chOff x="2003" y="3439"/>
              <a:chExt cx="468" cy="244"/>
            </a:xfrm>
          </p:grpSpPr>
          <p:sp>
            <p:nvSpPr>
              <p:cNvPr id="83978" name="Oval 10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3979" name="Rectangle 11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3980" name="Oval 12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3981" name="Oval 13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83982" name="Rectangle 14"/>
            <p:cNvSpPr>
              <a:spLocks noChangeArrowheads="1"/>
            </p:cNvSpPr>
            <p:nvPr/>
          </p:nvSpPr>
          <p:spPr bwMode="gray">
            <a:xfrm rot="3419336">
              <a:off x="1776" y="1152"/>
              <a:ext cx="672" cy="672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2448" y="1296"/>
              <a:ext cx="624" cy="96"/>
              <a:chOff x="2003" y="3439"/>
              <a:chExt cx="468" cy="244"/>
            </a:xfrm>
          </p:grpSpPr>
          <p:sp>
            <p:nvSpPr>
              <p:cNvPr id="83984" name="Oval 16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3985" name="Rectangle 17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3986" name="Oval 18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3987" name="Oval 19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83988" name="Rectangle 20"/>
            <p:cNvSpPr>
              <a:spLocks noChangeArrowheads="1"/>
            </p:cNvSpPr>
            <p:nvPr/>
          </p:nvSpPr>
          <p:spPr bwMode="gray">
            <a:xfrm rot="3419336">
              <a:off x="2880" y="1152"/>
              <a:ext cx="672" cy="672"/>
            </a:xfrm>
            <a:prstGeom prst="rect">
              <a:avLst/>
            </a:prstGeom>
            <a:solidFill>
              <a:schemeClr val="accent2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grpSp>
          <p:nvGrpSpPr>
            <p:cNvPr id="5" name="Group 21"/>
            <p:cNvGrpSpPr>
              <a:grpSpLocks/>
            </p:cNvGrpSpPr>
            <p:nvPr/>
          </p:nvGrpSpPr>
          <p:grpSpPr bwMode="auto">
            <a:xfrm>
              <a:off x="3600" y="1296"/>
              <a:ext cx="816" cy="96"/>
              <a:chOff x="2003" y="3439"/>
              <a:chExt cx="468" cy="244"/>
            </a:xfrm>
          </p:grpSpPr>
          <p:sp>
            <p:nvSpPr>
              <p:cNvPr id="83990" name="Oval 22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3991" name="Rectangle 23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3992" name="Oval 24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3993" name="Oval 25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83994" name="Rectangle 26"/>
            <p:cNvSpPr>
              <a:spLocks noChangeArrowheads="1"/>
            </p:cNvSpPr>
            <p:nvPr/>
          </p:nvSpPr>
          <p:spPr bwMode="gray">
            <a:xfrm rot="3419336">
              <a:off x="4032" y="1152"/>
              <a:ext cx="672" cy="672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</p:grpSp>
      <p:sp>
        <p:nvSpPr>
          <p:cNvPr id="83995" name="Rectangle 27"/>
          <p:cNvSpPr>
            <a:spLocks noChangeArrowheads="1"/>
          </p:cNvSpPr>
          <p:nvPr/>
        </p:nvSpPr>
        <p:spPr bwMode="gray">
          <a:xfrm>
            <a:off x="1428728" y="2285992"/>
            <a:ext cx="4705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3996" name="Rectangle 28"/>
          <p:cNvSpPr>
            <a:spLocks noChangeArrowheads="1"/>
          </p:cNvSpPr>
          <p:nvPr/>
        </p:nvSpPr>
        <p:spPr bwMode="gray">
          <a:xfrm>
            <a:off x="3529971" y="2285992"/>
            <a:ext cx="4705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3997" name="Rectangle 29"/>
          <p:cNvSpPr>
            <a:spLocks noChangeArrowheads="1"/>
          </p:cNvSpPr>
          <p:nvPr/>
        </p:nvSpPr>
        <p:spPr bwMode="gray">
          <a:xfrm>
            <a:off x="5530235" y="2285992"/>
            <a:ext cx="4705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3.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3998" name="Rectangle 30"/>
          <p:cNvSpPr>
            <a:spLocks noChangeArrowheads="1"/>
          </p:cNvSpPr>
          <p:nvPr/>
        </p:nvSpPr>
        <p:spPr bwMode="gray">
          <a:xfrm>
            <a:off x="7601937" y="2285992"/>
            <a:ext cx="4705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4.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3999" name="Rectangle 31"/>
          <p:cNvSpPr>
            <a:spLocks noChangeArrowheads="1"/>
          </p:cNvSpPr>
          <p:nvPr/>
        </p:nvSpPr>
        <p:spPr bwMode="auto">
          <a:xfrm>
            <a:off x="576209" y="3571876"/>
            <a:ext cx="1728249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Проблемный</a:t>
            </a:r>
          </a:p>
          <a:p>
            <a:pPr algn="ctr"/>
            <a:r>
              <a:rPr lang="ru-RU" sz="1400" b="1" dirty="0" smtClean="0"/>
              <a:t>анализ</a:t>
            </a:r>
          </a:p>
          <a:p>
            <a:pPr algn="ctr"/>
            <a:r>
              <a:rPr lang="ru-RU" sz="1400" dirty="0" smtClean="0"/>
              <a:t>Предполагает осознание сущности, специфики той или иной проблемы и путей ее разрешения</a:t>
            </a:r>
            <a:endParaRPr lang="ru-RU" sz="1400" b="1" dirty="0" smtClean="0"/>
          </a:p>
          <a:p>
            <a:pPr algn="ctr"/>
            <a:endParaRPr lang="en-US" sz="1400" b="1" dirty="0"/>
          </a:p>
        </p:txBody>
      </p:sp>
      <p:sp>
        <p:nvSpPr>
          <p:cNvPr id="84000" name="Rectangle 32"/>
          <p:cNvSpPr>
            <a:spLocks noChangeArrowheads="1"/>
          </p:cNvSpPr>
          <p:nvPr/>
        </p:nvSpPr>
        <p:spPr bwMode="auto">
          <a:xfrm>
            <a:off x="2665119" y="3571876"/>
            <a:ext cx="1910169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Причинно-</a:t>
            </a:r>
          </a:p>
          <a:p>
            <a:pPr algn="ctr"/>
            <a:r>
              <a:rPr lang="ru-RU" sz="1400" b="1" dirty="0" smtClean="0"/>
              <a:t>с</a:t>
            </a:r>
            <a:r>
              <a:rPr lang="ru-RU" sz="1400" b="1" dirty="0" smtClean="0"/>
              <a:t>ледственный</a:t>
            </a:r>
          </a:p>
          <a:p>
            <a:pPr algn="ctr"/>
            <a:r>
              <a:rPr lang="ru-RU" sz="1400" b="1" dirty="0" smtClean="0"/>
              <a:t>анализ</a:t>
            </a:r>
          </a:p>
          <a:p>
            <a:pPr algn="ctr"/>
            <a:r>
              <a:rPr lang="ru-RU" sz="1400" dirty="0" smtClean="0"/>
              <a:t>Предполагает выявление «причин» и «следствий», которые описывают связь между </a:t>
            </a:r>
            <a:r>
              <a:rPr lang="ru-RU" sz="1400" dirty="0" smtClean="0"/>
              <a:t>явлениями</a:t>
            </a:r>
            <a:endParaRPr lang="en-US" sz="1400" b="1" dirty="0"/>
          </a:p>
        </p:txBody>
      </p:sp>
      <p:sp>
        <p:nvSpPr>
          <p:cNvPr id="84001" name="Rectangle 33"/>
          <p:cNvSpPr>
            <a:spLocks noChangeArrowheads="1"/>
          </p:cNvSpPr>
          <p:nvPr/>
        </p:nvSpPr>
        <p:spPr bwMode="auto">
          <a:xfrm>
            <a:off x="4850818" y="3643315"/>
            <a:ext cx="1819208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Прагматический</a:t>
            </a:r>
          </a:p>
          <a:p>
            <a:pPr algn="ctr"/>
            <a:r>
              <a:rPr lang="ru-RU" sz="1400" b="1" dirty="0" smtClean="0"/>
              <a:t>анализ</a:t>
            </a:r>
          </a:p>
          <a:p>
            <a:pPr algn="ctr"/>
            <a:r>
              <a:rPr lang="ru-RU" sz="1400" dirty="0" smtClean="0"/>
              <a:t>Предполагает осмысление того или иного объекта, процесса, явления с точки зрения более </a:t>
            </a:r>
            <a:r>
              <a:rPr lang="ru-RU" sz="1400" dirty="0" err="1" smtClean="0"/>
              <a:t>эффек-тивного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использо-вания</a:t>
            </a:r>
            <a:r>
              <a:rPr lang="ru-RU" sz="1400" dirty="0" smtClean="0"/>
              <a:t> </a:t>
            </a:r>
            <a:r>
              <a:rPr lang="ru-RU" sz="1400" dirty="0" smtClean="0"/>
              <a:t>в </a:t>
            </a:r>
            <a:r>
              <a:rPr lang="ru-RU" sz="1400" dirty="0" err="1" smtClean="0"/>
              <a:t>практи-ческой</a:t>
            </a:r>
            <a:r>
              <a:rPr lang="ru-RU" sz="1400" dirty="0" smtClean="0"/>
              <a:t> жизни</a:t>
            </a:r>
            <a:endParaRPr lang="en-US" b="1" dirty="0"/>
          </a:p>
        </p:txBody>
      </p:sp>
      <p:sp>
        <p:nvSpPr>
          <p:cNvPr id="84002" name="Rectangle 34"/>
          <p:cNvSpPr>
            <a:spLocks noChangeArrowheads="1"/>
          </p:cNvSpPr>
          <p:nvPr/>
        </p:nvSpPr>
        <p:spPr bwMode="auto">
          <a:xfrm>
            <a:off x="6929454" y="3643314"/>
            <a:ext cx="1910169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b="1" dirty="0" err="1" smtClean="0"/>
              <a:t>Аксиологический</a:t>
            </a:r>
            <a:endParaRPr lang="ru-RU" sz="1400" b="1" dirty="0" smtClean="0"/>
          </a:p>
          <a:p>
            <a:pPr algn="ctr"/>
            <a:r>
              <a:rPr lang="ru-RU" sz="1400" b="1" dirty="0" smtClean="0"/>
              <a:t>анализ</a:t>
            </a:r>
          </a:p>
          <a:p>
            <a:pPr algn="ctr"/>
            <a:r>
              <a:rPr lang="ru-RU" sz="1400" dirty="0" smtClean="0"/>
              <a:t>Предполагает анализ того или иного объекта, процесса, явления в системе ценностей</a:t>
            </a:r>
            <a:endParaRPr lang="ru-RU" sz="1400" b="1" dirty="0" smtClean="0"/>
          </a:p>
          <a:p>
            <a:pPr algn="ctr"/>
            <a:endParaRPr lang="en-US" b="1" dirty="0"/>
          </a:p>
        </p:txBody>
      </p:sp>
      <p:sp>
        <p:nvSpPr>
          <p:cNvPr id="36" name="Rectangle 2"/>
          <p:cNvSpPr>
            <a:spLocks noGrp="1" noChangeArrowheads="1"/>
          </p:cNvSpPr>
          <p:nvPr>
            <p:ph type="title"/>
          </p:nvPr>
        </p:nvSpPr>
        <p:spPr>
          <a:xfrm>
            <a:off x="747713" y="233363"/>
            <a:ext cx="7862887" cy="563562"/>
          </a:xfrm>
        </p:spPr>
        <p:txBody>
          <a:bodyPr/>
          <a:lstStyle/>
          <a:p>
            <a:r>
              <a:rPr lang="ru-RU" dirty="0" smtClean="0"/>
              <a:t>Вопрос </a:t>
            </a:r>
            <a:r>
              <a:rPr lang="ru-RU" dirty="0" smtClean="0"/>
              <a:t>3. Категории метода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357290" y="1285860"/>
            <a:ext cx="6929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Характеристика основных видов анализа</a:t>
            </a:r>
            <a:endParaRPr lang="ru-RU" sz="2000" b="1" dirty="0"/>
          </a:p>
        </p:txBody>
      </p:sp>
      <p:sp>
        <p:nvSpPr>
          <p:cNvPr id="38" name="Дата 3"/>
          <p:cNvSpPr txBox="1">
            <a:spLocks/>
          </p:cNvSpPr>
          <p:nvPr/>
        </p:nvSpPr>
        <p:spPr bwMode="auto">
          <a:xfrm>
            <a:off x="381000" y="6505575"/>
            <a:ext cx="2514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21 января 2013 года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715140" y="6477000"/>
            <a:ext cx="2124060" cy="238147"/>
          </a:xfrm>
        </p:spPr>
        <p:txBody>
          <a:bodyPr/>
          <a:lstStyle/>
          <a:p>
            <a:r>
              <a:rPr lang="ru-RU" dirty="0" smtClean="0"/>
              <a:t>ОФ ОУП ВПО «АТиСО»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76" name="Group 52"/>
          <p:cNvGrpSpPr>
            <a:grpSpLocks/>
          </p:cNvGrpSpPr>
          <p:nvPr/>
        </p:nvGrpSpPr>
        <p:grpSpPr bwMode="auto">
          <a:xfrm>
            <a:off x="642938" y="1447800"/>
            <a:ext cx="7891463" cy="4851401"/>
            <a:chOff x="405" y="1008"/>
            <a:chExt cx="4971" cy="3056"/>
          </a:xfrm>
        </p:grpSpPr>
        <p:sp>
          <p:nvSpPr>
            <p:cNvPr id="77828" name="Oval 4"/>
            <p:cNvSpPr>
              <a:spLocks noChangeArrowheads="1"/>
            </p:cNvSpPr>
            <p:nvPr/>
          </p:nvSpPr>
          <p:spPr bwMode="auto">
            <a:xfrm>
              <a:off x="1834" y="1490"/>
              <a:ext cx="2289" cy="2302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 algn="ctr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77829" name="Group 5"/>
            <p:cNvGrpSpPr>
              <a:grpSpLocks/>
            </p:cNvGrpSpPr>
            <p:nvPr/>
          </p:nvGrpSpPr>
          <p:grpSpPr bwMode="auto">
            <a:xfrm>
              <a:off x="2395" y="2066"/>
              <a:ext cx="1167" cy="1239"/>
              <a:chOff x="2016" y="1920"/>
              <a:chExt cx="1680" cy="1680"/>
            </a:xfrm>
          </p:grpSpPr>
          <p:sp>
            <p:nvSpPr>
              <p:cNvPr id="77830" name="Oval 6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6600"/>
                  </a:gs>
                  <a:gs pos="100000">
                    <a:srgbClr val="FF6600">
                      <a:gamma/>
                      <a:shade val="45490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7831" name="Freeform 7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6600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7832" name="Text Box 8"/>
            <p:cNvSpPr txBox="1">
              <a:spLocks noChangeArrowheads="1"/>
            </p:cNvSpPr>
            <p:nvPr/>
          </p:nvSpPr>
          <p:spPr bwMode="gray">
            <a:xfrm>
              <a:off x="2205" y="2436"/>
              <a:ext cx="1639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24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Этапы решения</a:t>
              </a:r>
            </a:p>
            <a:p>
              <a:pPr algn="ctr" eaLnBrk="0" hangingPunct="0"/>
              <a:r>
                <a:rPr lang="ru-RU" sz="24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кейса</a:t>
              </a:r>
              <a:endPara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grpSp>
          <p:nvGrpSpPr>
            <p:cNvPr id="77833" name="Group 9"/>
            <p:cNvGrpSpPr>
              <a:grpSpLocks/>
            </p:cNvGrpSpPr>
            <p:nvPr/>
          </p:nvGrpSpPr>
          <p:grpSpPr bwMode="auto">
            <a:xfrm>
              <a:off x="2741" y="1269"/>
              <a:ext cx="389" cy="383"/>
              <a:chOff x="2640" y="1088"/>
              <a:chExt cx="432" cy="415"/>
            </a:xfrm>
          </p:grpSpPr>
          <p:grpSp>
            <p:nvGrpSpPr>
              <p:cNvPr id="77834" name="Group 10"/>
              <p:cNvGrpSpPr>
                <a:grpSpLocks/>
              </p:cNvGrpSpPr>
              <p:nvPr/>
            </p:nvGrpSpPr>
            <p:grpSpPr bwMode="auto">
              <a:xfrm>
                <a:off x="2640" y="1088"/>
                <a:ext cx="432" cy="415"/>
                <a:chOff x="2016" y="1920"/>
                <a:chExt cx="1680" cy="1680"/>
              </a:xfrm>
            </p:grpSpPr>
            <p:sp>
              <p:nvSpPr>
                <p:cNvPr id="77835" name="Oval 11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2353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7836" name="Freeform 12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77837" name="Text Box 13"/>
              <p:cNvSpPr txBox="1">
                <a:spLocks noChangeArrowheads="1"/>
              </p:cNvSpPr>
              <p:nvPr/>
            </p:nvSpPr>
            <p:spPr bwMode="gray">
              <a:xfrm>
                <a:off x="2720" y="1152"/>
                <a:ext cx="291" cy="3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</a:rPr>
                  <a:t>B</a:t>
                </a:r>
              </a:p>
            </p:txBody>
          </p:sp>
        </p:grpSp>
        <p:grpSp>
          <p:nvGrpSpPr>
            <p:cNvPr id="77838" name="Group 14"/>
            <p:cNvGrpSpPr>
              <a:grpSpLocks/>
            </p:cNvGrpSpPr>
            <p:nvPr/>
          </p:nvGrpSpPr>
          <p:grpSpPr bwMode="auto">
            <a:xfrm>
              <a:off x="2377" y="3193"/>
              <a:ext cx="181" cy="163"/>
              <a:chOff x="2236" y="3191"/>
              <a:chExt cx="201" cy="176"/>
            </a:xfrm>
          </p:grpSpPr>
          <p:sp>
            <p:nvSpPr>
              <p:cNvPr id="77839" name="Oval 15"/>
              <p:cNvSpPr>
                <a:spLocks noChangeArrowheads="1"/>
              </p:cNvSpPr>
              <p:nvPr/>
            </p:nvSpPr>
            <p:spPr bwMode="gray">
              <a:xfrm rot="18227093">
                <a:off x="2239" y="3282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6666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7840" name="Oval 16"/>
              <p:cNvSpPr>
                <a:spLocks noChangeArrowheads="1"/>
              </p:cNvSpPr>
              <p:nvPr/>
            </p:nvSpPr>
            <p:spPr bwMode="gray">
              <a:xfrm rot="18227093">
                <a:off x="2353" y="3188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6666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77841" name="Group 17"/>
            <p:cNvGrpSpPr>
              <a:grpSpLocks/>
            </p:cNvGrpSpPr>
            <p:nvPr/>
          </p:nvGrpSpPr>
          <p:grpSpPr bwMode="auto">
            <a:xfrm>
              <a:off x="2006" y="3347"/>
              <a:ext cx="389" cy="398"/>
              <a:chOff x="1824" y="3357"/>
              <a:chExt cx="432" cy="432"/>
            </a:xfrm>
          </p:grpSpPr>
          <p:grpSp>
            <p:nvGrpSpPr>
              <p:cNvPr id="77842" name="Group 18"/>
              <p:cNvGrpSpPr>
                <a:grpSpLocks/>
              </p:cNvGrpSpPr>
              <p:nvPr/>
            </p:nvGrpSpPr>
            <p:grpSpPr bwMode="auto">
              <a:xfrm>
                <a:off x="1824" y="3357"/>
                <a:ext cx="432" cy="432"/>
                <a:chOff x="2016" y="1920"/>
                <a:chExt cx="1680" cy="1680"/>
              </a:xfrm>
            </p:grpSpPr>
            <p:sp>
              <p:nvSpPr>
                <p:cNvPr id="77843" name="Oval 19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shade val="2431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7844" name="Freeform 2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77845" name="Text Box 21"/>
              <p:cNvSpPr txBox="1">
                <a:spLocks noChangeArrowheads="1"/>
              </p:cNvSpPr>
              <p:nvPr/>
            </p:nvSpPr>
            <p:spPr bwMode="gray">
              <a:xfrm>
                <a:off x="1897" y="3438"/>
                <a:ext cx="275" cy="31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</a:rPr>
                  <a:t>E</a:t>
                </a:r>
              </a:p>
            </p:txBody>
          </p:sp>
        </p:grpSp>
        <p:grpSp>
          <p:nvGrpSpPr>
            <p:cNvPr id="77846" name="Group 22"/>
            <p:cNvGrpSpPr>
              <a:grpSpLocks/>
            </p:cNvGrpSpPr>
            <p:nvPr/>
          </p:nvGrpSpPr>
          <p:grpSpPr bwMode="auto">
            <a:xfrm>
              <a:off x="3909" y="2066"/>
              <a:ext cx="387" cy="403"/>
              <a:chOff x="3938" y="1968"/>
              <a:chExt cx="430" cy="437"/>
            </a:xfrm>
          </p:grpSpPr>
          <p:grpSp>
            <p:nvGrpSpPr>
              <p:cNvPr id="77847" name="Group 23"/>
              <p:cNvGrpSpPr>
                <a:grpSpLocks/>
              </p:cNvGrpSpPr>
              <p:nvPr/>
            </p:nvGrpSpPr>
            <p:grpSpPr bwMode="auto">
              <a:xfrm>
                <a:off x="3938" y="1968"/>
                <a:ext cx="430" cy="437"/>
                <a:chOff x="2016" y="1920"/>
                <a:chExt cx="1680" cy="1680"/>
              </a:xfrm>
            </p:grpSpPr>
            <p:sp>
              <p:nvSpPr>
                <p:cNvPr id="77848" name="Oval 24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tint val="57647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7849" name="Freeform 25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hlink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77850" name="Text Box 26"/>
              <p:cNvSpPr txBox="1">
                <a:spLocks noChangeArrowheads="1"/>
              </p:cNvSpPr>
              <p:nvPr/>
            </p:nvSpPr>
            <p:spPr bwMode="gray">
              <a:xfrm>
                <a:off x="4007" y="2028"/>
                <a:ext cx="283" cy="3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</a:rPr>
                  <a:t>C</a:t>
                </a:r>
              </a:p>
            </p:txBody>
          </p:sp>
        </p:grpSp>
        <p:grpSp>
          <p:nvGrpSpPr>
            <p:cNvPr id="77851" name="Group 27"/>
            <p:cNvGrpSpPr>
              <a:grpSpLocks/>
            </p:cNvGrpSpPr>
            <p:nvPr/>
          </p:nvGrpSpPr>
          <p:grpSpPr bwMode="auto">
            <a:xfrm>
              <a:off x="3562" y="3349"/>
              <a:ext cx="370" cy="362"/>
              <a:chOff x="3552" y="3339"/>
              <a:chExt cx="412" cy="392"/>
            </a:xfrm>
          </p:grpSpPr>
          <p:grpSp>
            <p:nvGrpSpPr>
              <p:cNvPr id="77852" name="Group 28"/>
              <p:cNvGrpSpPr>
                <a:grpSpLocks/>
              </p:cNvGrpSpPr>
              <p:nvPr/>
            </p:nvGrpSpPr>
            <p:grpSpPr bwMode="auto">
              <a:xfrm>
                <a:off x="3552" y="3339"/>
                <a:ext cx="412" cy="392"/>
                <a:chOff x="2016" y="1920"/>
                <a:chExt cx="1680" cy="1680"/>
              </a:xfrm>
            </p:grpSpPr>
            <p:sp>
              <p:nvSpPr>
                <p:cNvPr id="77853" name="Oval 29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5490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7854" name="Freeform 3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77855" name="Text Box 31"/>
              <p:cNvSpPr txBox="1">
                <a:spLocks noChangeArrowheads="1"/>
              </p:cNvSpPr>
              <p:nvPr/>
            </p:nvSpPr>
            <p:spPr bwMode="gray">
              <a:xfrm>
                <a:off x="3627" y="3360"/>
                <a:ext cx="306" cy="31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</a:rPr>
                  <a:t>D</a:t>
                </a:r>
              </a:p>
            </p:txBody>
          </p:sp>
        </p:grpSp>
        <p:grpSp>
          <p:nvGrpSpPr>
            <p:cNvPr id="77856" name="Group 32"/>
            <p:cNvGrpSpPr>
              <a:grpSpLocks/>
            </p:cNvGrpSpPr>
            <p:nvPr/>
          </p:nvGrpSpPr>
          <p:grpSpPr bwMode="auto">
            <a:xfrm>
              <a:off x="1704" y="2066"/>
              <a:ext cx="389" cy="398"/>
              <a:chOff x="1488" y="1968"/>
              <a:chExt cx="432" cy="432"/>
            </a:xfrm>
          </p:grpSpPr>
          <p:grpSp>
            <p:nvGrpSpPr>
              <p:cNvPr id="77857" name="Group 33"/>
              <p:cNvGrpSpPr>
                <a:grpSpLocks/>
              </p:cNvGrpSpPr>
              <p:nvPr/>
            </p:nvGrpSpPr>
            <p:grpSpPr bwMode="auto">
              <a:xfrm>
                <a:off x="1488" y="1968"/>
                <a:ext cx="432" cy="432"/>
                <a:chOff x="2016" y="1920"/>
                <a:chExt cx="1680" cy="1680"/>
              </a:xfrm>
            </p:grpSpPr>
            <p:sp>
              <p:nvSpPr>
                <p:cNvPr id="77858" name="Oval 34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5490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7859" name="Freeform 35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77860" name="Text Box 36"/>
              <p:cNvSpPr txBox="1">
                <a:spLocks noChangeArrowheads="1"/>
              </p:cNvSpPr>
              <p:nvPr/>
            </p:nvSpPr>
            <p:spPr bwMode="gray">
              <a:xfrm>
                <a:off x="1566" y="2016"/>
                <a:ext cx="294" cy="3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</a:rPr>
                  <a:t>A</a:t>
                </a:r>
              </a:p>
            </p:txBody>
          </p:sp>
        </p:grpSp>
        <p:sp>
          <p:nvSpPr>
            <p:cNvPr id="77861" name="Oval 37"/>
            <p:cNvSpPr>
              <a:spLocks noChangeArrowheads="1"/>
            </p:cNvSpPr>
            <p:nvPr/>
          </p:nvSpPr>
          <p:spPr bwMode="gray">
            <a:xfrm rot="18227093">
              <a:off x="3520" y="3259"/>
              <a:ext cx="75" cy="79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6666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7862" name="Oval 38"/>
            <p:cNvSpPr>
              <a:spLocks noChangeArrowheads="1"/>
            </p:cNvSpPr>
            <p:nvPr/>
          </p:nvSpPr>
          <p:spPr bwMode="gray">
            <a:xfrm rot="18227093">
              <a:off x="3433" y="3171"/>
              <a:ext cx="76" cy="78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6666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77863" name="Group 39"/>
            <p:cNvGrpSpPr>
              <a:grpSpLocks/>
            </p:cNvGrpSpPr>
            <p:nvPr/>
          </p:nvGrpSpPr>
          <p:grpSpPr bwMode="auto">
            <a:xfrm>
              <a:off x="2136" y="2331"/>
              <a:ext cx="208" cy="120"/>
              <a:chOff x="2016" y="2304"/>
              <a:chExt cx="231" cy="130"/>
            </a:xfrm>
          </p:grpSpPr>
          <p:sp>
            <p:nvSpPr>
              <p:cNvPr id="77864" name="Oval 40"/>
              <p:cNvSpPr>
                <a:spLocks noChangeArrowheads="1"/>
              </p:cNvSpPr>
              <p:nvPr/>
            </p:nvSpPr>
            <p:spPr bwMode="gray">
              <a:xfrm rot="18227093">
                <a:off x="2019" y="2301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5764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7865" name="Oval 41"/>
              <p:cNvSpPr>
                <a:spLocks noChangeArrowheads="1"/>
              </p:cNvSpPr>
              <p:nvPr/>
            </p:nvSpPr>
            <p:spPr bwMode="gray">
              <a:xfrm rot="18227093">
                <a:off x="2163" y="2349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862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77866" name="Group 42"/>
            <p:cNvGrpSpPr>
              <a:grpSpLocks/>
            </p:cNvGrpSpPr>
            <p:nvPr/>
          </p:nvGrpSpPr>
          <p:grpSpPr bwMode="auto">
            <a:xfrm>
              <a:off x="2914" y="1737"/>
              <a:ext cx="78" cy="240"/>
              <a:chOff x="2832" y="1612"/>
              <a:chExt cx="87" cy="260"/>
            </a:xfrm>
          </p:grpSpPr>
          <p:sp>
            <p:nvSpPr>
              <p:cNvPr id="77867" name="Oval 43"/>
              <p:cNvSpPr>
                <a:spLocks noChangeArrowheads="1"/>
              </p:cNvSpPr>
              <p:nvPr/>
            </p:nvSpPr>
            <p:spPr bwMode="gray">
              <a:xfrm rot="18227093">
                <a:off x="2835" y="1609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549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7868" name="Oval 44"/>
              <p:cNvSpPr>
                <a:spLocks noChangeArrowheads="1"/>
              </p:cNvSpPr>
              <p:nvPr/>
            </p:nvSpPr>
            <p:spPr bwMode="gray">
              <a:xfrm rot="18227093">
                <a:off x="2835" y="1787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862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77869" name="Oval 45"/>
            <p:cNvSpPr>
              <a:spLocks noChangeArrowheads="1"/>
            </p:cNvSpPr>
            <p:nvPr/>
          </p:nvSpPr>
          <p:spPr bwMode="gray">
            <a:xfrm rot="18227093">
              <a:off x="3747" y="2346"/>
              <a:ext cx="76" cy="79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75686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7870" name="Oval 46"/>
            <p:cNvSpPr>
              <a:spLocks noChangeArrowheads="1"/>
            </p:cNvSpPr>
            <p:nvPr/>
          </p:nvSpPr>
          <p:spPr bwMode="gray">
            <a:xfrm rot="18227093">
              <a:off x="3606" y="2419"/>
              <a:ext cx="75" cy="7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75686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7871" name="Text Box 47"/>
            <p:cNvSpPr txBox="1">
              <a:spLocks noChangeArrowheads="1"/>
            </p:cNvSpPr>
            <p:nvPr/>
          </p:nvSpPr>
          <p:spPr bwMode="auto">
            <a:xfrm>
              <a:off x="405" y="2154"/>
              <a:ext cx="1299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b="1" dirty="0" smtClean="0"/>
                <a:t>Знакомство с ситуацией, ее особенностями</a:t>
              </a:r>
              <a:endParaRPr lang="en-US" b="1" dirty="0"/>
            </a:p>
          </p:txBody>
        </p:sp>
        <p:sp>
          <p:nvSpPr>
            <p:cNvPr id="77872" name="Text Box 48"/>
            <p:cNvSpPr txBox="1">
              <a:spLocks noChangeArrowheads="1"/>
            </p:cNvSpPr>
            <p:nvPr/>
          </p:nvSpPr>
          <p:spPr bwMode="auto">
            <a:xfrm>
              <a:off x="1575" y="1008"/>
              <a:ext cx="265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b="1" dirty="0" smtClean="0"/>
                <a:t>Выделение основной проблемы</a:t>
              </a:r>
              <a:endParaRPr lang="en-US" b="1" dirty="0"/>
            </a:p>
          </p:txBody>
        </p:sp>
        <p:sp>
          <p:nvSpPr>
            <p:cNvPr id="77873" name="Text Box 49"/>
            <p:cNvSpPr txBox="1">
              <a:spLocks noChangeArrowheads="1"/>
            </p:cNvSpPr>
            <p:nvPr/>
          </p:nvSpPr>
          <p:spPr bwMode="auto">
            <a:xfrm>
              <a:off x="4296" y="2163"/>
              <a:ext cx="1080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b="1" dirty="0" smtClean="0"/>
                <a:t>«Мозговой штурм»</a:t>
              </a:r>
              <a:endParaRPr lang="en-US" b="1" dirty="0"/>
            </a:p>
          </p:txBody>
        </p:sp>
        <p:sp>
          <p:nvSpPr>
            <p:cNvPr id="77874" name="Text Box 50"/>
            <p:cNvSpPr txBox="1">
              <a:spLocks noChangeArrowheads="1"/>
            </p:cNvSpPr>
            <p:nvPr/>
          </p:nvSpPr>
          <p:spPr bwMode="auto">
            <a:xfrm>
              <a:off x="840" y="3482"/>
              <a:ext cx="1080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b="1" dirty="0" smtClean="0"/>
                <a:t>Формулировка решения кейса</a:t>
              </a:r>
              <a:endParaRPr lang="en-US" b="1" dirty="0"/>
            </a:p>
          </p:txBody>
        </p:sp>
        <p:sp>
          <p:nvSpPr>
            <p:cNvPr id="77875" name="Text Box 51"/>
            <p:cNvSpPr txBox="1">
              <a:spLocks noChangeArrowheads="1"/>
            </p:cNvSpPr>
            <p:nvPr/>
          </p:nvSpPr>
          <p:spPr bwMode="auto">
            <a:xfrm>
              <a:off x="3950" y="3482"/>
              <a:ext cx="1080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b="1" dirty="0" smtClean="0"/>
                <a:t>Анализ последствий решения</a:t>
              </a:r>
              <a:endParaRPr lang="en-US" b="1" dirty="0"/>
            </a:p>
          </p:txBody>
        </p:sp>
      </p:grpSp>
      <p:sp>
        <p:nvSpPr>
          <p:cNvPr id="56" name="Дата 3"/>
          <p:cNvSpPr txBox="1">
            <a:spLocks/>
          </p:cNvSpPr>
          <p:nvPr/>
        </p:nvSpPr>
        <p:spPr bwMode="auto">
          <a:xfrm>
            <a:off x="381000" y="6505575"/>
            <a:ext cx="2514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21 января 2013 года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715140" y="6477000"/>
            <a:ext cx="2124060" cy="238147"/>
          </a:xfrm>
        </p:spPr>
        <p:txBody>
          <a:bodyPr/>
          <a:lstStyle/>
          <a:p>
            <a:r>
              <a:rPr lang="ru-RU" dirty="0" smtClean="0"/>
              <a:t>ОФ ОУП ВПО «АТиСО»</a:t>
            </a:r>
            <a:endParaRPr lang="en-US" dirty="0"/>
          </a:p>
        </p:txBody>
      </p:sp>
      <p:sp>
        <p:nvSpPr>
          <p:cNvPr id="59" name="Rectangle 2"/>
          <p:cNvSpPr>
            <a:spLocks noGrp="1" noChangeArrowheads="1"/>
          </p:cNvSpPr>
          <p:nvPr>
            <p:ph type="title"/>
          </p:nvPr>
        </p:nvSpPr>
        <p:spPr>
          <a:xfrm>
            <a:off x="747713" y="233363"/>
            <a:ext cx="7862887" cy="563562"/>
          </a:xfrm>
        </p:spPr>
        <p:txBody>
          <a:bodyPr/>
          <a:lstStyle/>
          <a:p>
            <a:r>
              <a:rPr lang="ru-RU" dirty="0" smtClean="0"/>
              <a:t>Вопрос </a:t>
            </a:r>
            <a:r>
              <a:rPr lang="ru-RU" dirty="0" smtClean="0"/>
              <a:t>3. Категории метода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ChangeArrowheads="1"/>
          </p:cNvSpPr>
          <p:nvPr/>
        </p:nvSpPr>
        <p:spPr bwMode="gray">
          <a:xfrm rot="3419336">
            <a:off x="7265987" y="1560513"/>
            <a:ext cx="923925" cy="10033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6500826" y="2905125"/>
            <a:ext cx="221457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dirty="0" smtClean="0">
                <a:solidFill>
                  <a:srgbClr val="5F5F5F"/>
                </a:solidFill>
              </a:rPr>
              <a:t>Оценивание участников дискуссии, подведение итогов</a:t>
            </a:r>
            <a:endParaRPr lang="en-US" dirty="0">
              <a:solidFill>
                <a:srgbClr val="5F5F5F"/>
              </a:solidFill>
            </a:endParaRPr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gray">
          <a:xfrm rot="3419336">
            <a:off x="1411287" y="2268538"/>
            <a:ext cx="923925" cy="10033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81926" name="Text Box 6"/>
          <p:cNvSpPr txBox="1">
            <a:spLocks noChangeArrowheads="1"/>
          </p:cNvSpPr>
          <p:nvPr/>
        </p:nvSpPr>
        <p:spPr bwMode="gray">
          <a:xfrm>
            <a:off x="1694643" y="2571744"/>
            <a:ext cx="37702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b="1" dirty="0" smtClean="0">
                <a:solidFill>
                  <a:srgbClr val="FFFFFF"/>
                </a:solidFill>
              </a:rPr>
              <a:t>1.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1927" name="Rectangle 7"/>
          <p:cNvSpPr>
            <a:spLocks noChangeArrowheads="1"/>
          </p:cNvSpPr>
          <p:nvPr/>
        </p:nvSpPr>
        <p:spPr bwMode="gray">
          <a:xfrm rot="3419336">
            <a:off x="2846387" y="4173538"/>
            <a:ext cx="923925" cy="10033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81928" name="Text Box 8"/>
          <p:cNvSpPr txBox="1">
            <a:spLocks noChangeArrowheads="1"/>
          </p:cNvSpPr>
          <p:nvPr/>
        </p:nvSpPr>
        <p:spPr bwMode="gray">
          <a:xfrm>
            <a:off x="3123403" y="4500570"/>
            <a:ext cx="37702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b="1" dirty="0" smtClean="0">
                <a:solidFill>
                  <a:srgbClr val="FFFFFF"/>
                </a:solidFill>
              </a:rPr>
              <a:t>2</a:t>
            </a:r>
            <a:r>
              <a:rPr lang="ru-RU" b="1" dirty="0" smtClean="0">
                <a:solidFill>
                  <a:srgbClr val="FFFFFF"/>
                </a:solidFill>
              </a:rPr>
              <a:t>.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1929" name="Rectangle 9"/>
          <p:cNvSpPr>
            <a:spLocks noChangeArrowheads="1"/>
          </p:cNvSpPr>
          <p:nvPr/>
        </p:nvSpPr>
        <p:spPr bwMode="gray">
          <a:xfrm rot="3419336">
            <a:off x="4916487" y="3021013"/>
            <a:ext cx="923925" cy="10033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81930" name="Text Box 10"/>
          <p:cNvSpPr txBox="1">
            <a:spLocks noChangeArrowheads="1"/>
          </p:cNvSpPr>
          <p:nvPr/>
        </p:nvSpPr>
        <p:spPr bwMode="gray">
          <a:xfrm>
            <a:off x="5195105" y="3379788"/>
            <a:ext cx="37702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b="1" dirty="0" smtClean="0">
                <a:solidFill>
                  <a:srgbClr val="FFFFFF"/>
                </a:solidFill>
              </a:rPr>
              <a:t>3.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1931" name="Text Box 11"/>
          <p:cNvSpPr txBox="1">
            <a:spLocks noChangeArrowheads="1"/>
          </p:cNvSpPr>
          <p:nvPr/>
        </p:nvSpPr>
        <p:spPr bwMode="gray">
          <a:xfrm>
            <a:off x="7623997" y="1916660"/>
            <a:ext cx="37702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b="1" dirty="0" smtClean="0">
                <a:solidFill>
                  <a:srgbClr val="FFFFFF"/>
                </a:solidFill>
              </a:rPr>
              <a:t>4.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1932" name="Line 12"/>
          <p:cNvSpPr>
            <a:spLocks noChangeShapeType="1"/>
          </p:cNvSpPr>
          <p:nvPr/>
        </p:nvSpPr>
        <p:spPr bwMode="auto">
          <a:xfrm>
            <a:off x="2209800" y="3222625"/>
            <a:ext cx="762000" cy="1066800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33" name="Line 13"/>
          <p:cNvSpPr>
            <a:spLocks noChangeShapeType="1"/>
          </p:cNvSpPr>
          <p:nvPr/>
        </p:nvSpPr>
        <p:spPr bwMode="auto">
          <a:xfrm flipV="1">
            <a:off x="3810000" y="3756025"/>
            <a:ext cx="1066800" cy="609600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34" name="Line 14"/>
          <p:cNvSpPr>
            <a:spLocks noChangeShapeType="1"/>
          </p:cNvSpPr>
          <p:nvPr/>
        </p:nvSpPr>
        <p:spPr bwMode="auto">
          <a:xfrm flipV="1">
            <a:off x="5943600" y="2371725"/>
            <a:ext cx="1295400" cy="774700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35" name="Text Box 15"/>
          <p:cNvSpPr txBox="1">
            <a:spLocks noChangeArrowheads="1"/>
          </p:cNvSpPr>
          <p:nvPr/>
        </p:nvSpPr>
        <p:spPr bwMode="auto">
          <a:xfrm>
            <a:off x="2500298" y="1500174"/>
            <a:ext cx="411480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Этапы реализации кейс-метода</a:t>
            </a:r>
            <a:endParaRPr 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1936" name="Text Box 16"/>
          <p:cNvSpPr txBox="1">
            <a:spLocks noChangeArrowheads="1"/>
          </p:cNvSpPr>
          <p:nvPr/>
        </p:nvSpPr>
        <p:spPr bwMode="auto">
          <a:xfrm>
            <a:off x="2438400" y="5495925"/>
            <a:ext cx="16315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dirty="0" smtClean="0">
                <a:solidFill>
                  <a:srgbClr val="5F5F5F"/>
                </a:solidFill>
              </a:rPr>
              <a:t>Анализ кейса</a:t>
            </a:r>
            <a:endParaRPr lang="en-US" dirty="0">
              <a:solidFill>
                <a:srgbClr val="5F5F5F"/>
              </a:solidFill>
            </a:endParaRPr>
          </a:p>
        </p:txBody>
      </p:sp>
      <p:sp>
        <p:nvSpPr>
          <p:cNvPr id="81937" name="Text Box 17"/>
          <p:cNvSpPr txBox="1">
            <a:spLocks noChangeArrowheads="1"/>
          </p:cNvSpPr>
          <p:nvPr/>
        </p:nvSpPr>
        <p:spPr bwMode="auto">
          <a:xfrm>
            <a:off x="4724400" y="4429125"/>
            <a:ext cx="213361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dirty="0" smtClean="0">
                <a:solidFill>
                  <a:srgbClr val="5F5F5F"/>
                </a:solidFill>
              </a:rPr>
              <a:t>Организация обсуждения кейса, дискуссии, презентации</a:t>
            </a:r>
            <a:endParaRPr lang="en-US" dirty="0">
              <a:solidFill>
                <a:srgbClr val="5F5F5F"/>
              </a:solidFill>
            </a:endParaRPr>
          </a:p>
        </p:txBody>
      </p:sp>
      <p:sp>
        <p:nvSpPr>
          <p:cNvPr id="81938" name="Text Box 18"/>
          <p:cNvSpPr txBox="1">
            <a:spLocks noChangeArrowheads="1"/>
          </p:cNvSpPr>
          <p:nvPr/>
        </p:nvSpPr>
        <p:spPr bwMode="auto">
          <a:xfrm>
            <a:off x="304800" y="3590924"/>
            <a:ext cx="219549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dirty="0" smtClean="0">
                <a:solidFill>
                  <a:srgbClr val="5F5F5F"/>
                </a:solidFill>
              </a:rPr>
              <a:t>Ознакомление студентов </a:t>
            </a:r>
          </a:p>
          <a:p>
            <a:pPr algn="ctr" eaLnBrk="0" hangingPunct="0"/>
            <a:r>
              <a:rPr lang="ru-RU" dirty="0" smtClean="0">
                <a:solidFill>
                  <a:srgbClr val="5F5F5F"/>
                </a:solidFill>
              </a:rPr>
              <a:t>с</a:t>
            </a:r>
            <a:r>
              <a:rPr lang="ru-RU" dirty="0" smtClean="0">
                <a:solidFill>
                  <a:srgbClr val="5F5F5F"/>
                </a:solidFill>
              </a:rPr>
              <a:t> текстом кейса</a:t>
            </a:r>
            <a:endParaRPr lang="en-US" dirty="0">
              <a:solidFill>
                <a:srgbClr val="5F5F5F"/>
              </a:solidFill>
            </a:endParaRPr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747713" y="233363"/>
            <a:ext cx="7862887" cy="563562"/>
          </a:xfrm>
        </p:spPr>
        <p:txBody>
          <a:bodyPr/>
          <a:lstStyle/>
          <a:p>
            <a:r>
              <a:rPr lang="ru-RU" dirty="0" smtClean="0"/>
              <a:t>Вопрос </a:t>
            </a:r>
            <a:r>
              <a:rPr lang="ru-RU" dirty="0" smtClean="0"/>
              <a:t>3. Категории метода</a:t>
            </a:r>
            <a:endParaRPr lang="en-US" dirty="0"/>
          </a:p>
        </p:txBody>
      </p:sp>
      <p:sp>
        <p:nvSpPr>
          <p:cNvPr id="23" name="Дата 3"/>
          <p:cNvSpPr txBox="1">
            <a:spLocks/>
          </p:cNvSpPr>
          <p:nvPr/>
        </p:nvSpPr>
        <p:spPr bwMode="auto">
          <a:xfrm>
            <a:off x="381000" y="6505575"/>
            <a:ext cx="2514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21 января 2013 года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715140" y="6477000"/>
            <a:ext cx="2124060" cy="238147"/>
          </a:xfrm>
        </p:spPr>
        <p:txBody>
          <a:bodyPr/>
          <a:lstStyle/>
          <a:p>
            <a:r>
              <a:rPr lang="ru-RU" dirty="0" smtClean="0"/>
              <a:t>ОФ ОУП ВПО «АТиСО»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black">
          <a:xfrm>
            <a:off x="900113" y="293670"/>
            <a:ext cx="7862887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3C43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Вопрос 3. Категории метода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3C43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Дата 3"/>
          <p:cNvSpPr txBox="1">
            <a:spLocks/>
          </p:cNvSpPr>
          <p:nvPr/>
        </p:nvSpPr>
        <p:spPr bwMode="auto">
          <a:xfrm>
            <a:off x="381000" y="6505575"/>
            <a:ext cx="2514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21 января 2013 года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715140" y="6477000"/>
            <a:ext cx="2124060" cy="238147"/>
          </a:xfrm>
        </p:spPr>
        <p:txBody>
          <a:bodyPr/>
          <a:lstStyle/>
          <a:p>
            <a:r>
              <a:rPr lang="ru-RU" dirty="0" smtClean="0"/>
              <a:t>ОФ ОУП ВПО «АТиСО»</a:t>
            </a:r>
            <a:endParaRPr lang="en-US" dirty="0"/>
          </a:p>
        </p:txBody>
      </p:sp>
      <p:pic>
        <p:nvPicPr>
          <p:cNvPr id="4098" name="Picture 2" descr="D:\Desktop\Кейс-метод\5704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85860"/>
            <a:ext cx="1857388" cy="2618917"/>
          </a:xfrm>
          <a:prstGeom prst="rect">
            <a:avLst/>
          </a:prstGeom>
          <a:noFill/>
        </p:spPr>
      </p:pic>
      <p:pic>
        <p:nvPicPr>
          <p:cNvPr id="4099" name="Picture 3" descr="D:\Desktop\Кейс-метод\10047842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69224" y="3929066"/>
            <a:ext cx="1683724" cy="2500330"/>
          </a:xfrm>
          <a:prstGeom prst="rect">
            <a:avLst/>
          </a:prstGeom>
          <a:noFill/>
        </p:spPr>
      </p:pic>
      <p:pic>
        <p:nvPicPr>
          <p:cNvPr id="4100" name="Picture 4" descr="D:\Desktop\Кейс-метод\case_market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4000504"/>
            <a:ext cx="1714512" cy="2428916"/>
          </a:xfrm>
          <a:prstGeom prst="rect">
            <a:avLst/>
          </a:prstGeom>
          <a:noFill/>
        </p:spPr>
      </p:pic>
      <p:pic>
        <p:nvPicPr>
          <p:cNvPr id="4101" name="Picture 5" descr="D:\Desktop\Кейс-метод\cases_gladkikh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4000504"/>
            <a:ext cx="1857388" cy="2360311"/>
          </a:xfrm>
          <a:prstGeom prst="rect">
            <a:avLst/>
          </a:prstGeom>
          <a:noFill/>
        </p:spPr>
      </p:pic>
      <p:pic>
        <p:nvPicPr>
          <p:cNvPr id="4102" name="Picture 6" descr="D:\Desktop\Кейс-метод\1018072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69224" y="1285860"/>
            <a:ext cx="1717552" cy="2522654"/>
          </a:xfrm>
          <a:prstGeom prst="rect">
            <a:avLst/>
          </a:prstGeom>
          <a:noFill/>
        </p:spPr>
      </p:pic>
      <p:pic>
        <p:nvPicPr>
          <p:cNvPr id="4103" name="Picture 7" descr="D:\Desktop\Кейс-метод\100031970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14744" y="1285860"/>
            <a:ext cx="1714512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</a:t>
            </a:r>
            <a:r>
              <a:rPr lang="ru-RU" dirty="0" smtClean="0"/>
              <a:t>3. Категории метода</a:t>
            </a:r>
            <a:endParaRPr lang="en-US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7740" y="1142984"/>
            <a:ext cx="7824788" cy="4854575"/>
          </a:xfrm>
        </p:spPr>
        <p:txBody>
          <a:bodyPr/>
          <a:lstStyle/>
          <a:p>
            <a:endParaRPr lang="ru-RU" b="1" dirty="0" smtClean="0"/>
          </a:p>
          <a:p>
            <a:r>
              <a:rPr lang="ru-RU" b="1" dirty="0" smtClean="0"/>
              <a:t>КЕЙС «ОЗЕРО ЧАД»</a:t>
            </a:r>
            <a:endParaRPr lang="ru-RU" b="1" dirty="0" smtClean="0"/>
          </a:p>
          <a:p>
            <a:pPr marL="0" algn="just">
              <a:spcBef>
                <a:spcPts val="0"/>
              </a:spcBef>
              <a:buNone/>
            </a:pPr>
            <a:r>
              <a:rPr lang="ru-RU" sz="2300" b="1" dirty="0" smtClean="0">
                <a:solidFill>
                  <a:schemeClr val="tx2"/>
                </a:solidFill>
              </a:rPr>
              <a:t>На рисунке 1 показано изменение уровня глубины озера Чад в североафриканской </a:t>
            </a:r>
            <a:r>
              <a:rPr lang="ru-RU" sz="2300" b="1" dirty="0" smtClean="0">
                <a:solidFill>
                  <a:schemeClr val="tx2"/>
                </a:solidFill>
              </a:rPr>
              <a:t>части пустыни </a:t>
            </a:r>
            <a:r>
              <a:rPr lang="ru-RU" sz="2300" b="1" dirty="0" smtClean="0">
                <a:solidFill>
                  <a:schemeClr val="tx2"/>
                </a:solidFill>
              </a:rPr>
              <a:t>Сахара. Озеро Чад полностью исчезло примерно 20 000 лет назад до нашей эры </a:t>
            </a:r>
            <a:r>
              <a:rPr lang="ru-RU" sz="2300" b="1" dirty="0" smtClean="0">
                <a:solidFill>
                  <a:schemeClr val="tx2"/>
                </a:solidFill>
              </a:rPr>
              <a:t>в течение </a:t>
            </a:r>
            <a:r>
              <a:rPr lang="ru-RU" sz="2300" b="1" dirty="0" smtClean="0">
                <a:solidFill>
                  <a:schemeClr val="tx2"/>
                </a:solidFill>
              </a:rPr>
              <a:t>последнего Ледникового периода. Примерно 11 000 лет назад до нашей эры </a:t>
            </a:r>
            <a:r>
              <a:rPr lang="ru-RU" sz="2300" b="1" dirty="0" smtClean="0">
                <a:solidFill>
                  <a:schemeClr val="tx2"/>
                </a:solidFill>
              </a:rPr>
              <a:t>оно появилось </a:t>
            </a:r>
            <a:r>
              <a:rPr lang="ru-RU" sz="2300" b="1" dirty="0" smtClean="0">
                <a:solidFill>
                  <a:schemeClr val="tx2"/>
                </a:solidFill>
              </a:rPr>
              <a:t>вновь. </a:t>
            </a:r>
            <a:r>
              <a:rPr lang="ru-RU" sz="2300" b="1" dirty="0" smtClean="0">
                <a:solidFill>
                  <a:schemeClr val="tx2"/>
                </a:solidFill>
              </a:rPr>
              <a:t>Сегодня уровень его глубины примерно такой же, каким он был в 1000 году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2300" b="1" dirty="0" smtClean="0">
                <a:solidFill>
                  <a:schemeClr val="tx2"/>
                </a:solidFill>
              </a:rPr>
              <a:t>нашей эры. </a:t>
            </a:r>
            <a:endParaRPr lang="en-US" sz="2300" b="1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endParaRPr lang="en-US" sz="2600" b="1" dirty="0">
              <a:solidFill>
                <a:schemeClr val="tx2"/>
              </a:solidFill>
            </a:endParaRPr>
          </a:p>
        </p:txBody>
      </p:sp>
      <p:sp>
        <p:nvSpPr>
          <p:cNvPr id="6" name="Дата 3"/>
          <p:cNvSpPr txBox="1">
            <a:spLocks/>
          </p:cNvSpPr>
          <p:nvPr/>
        </p:nvSpPr>
        <p:spPr bwMode="auto">
          <a:xfrm>
            <a:off x="381000" y="6505575"/>
            <a:ext cx="2514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21 января 2013 года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715140" y="6477000"/>
            <a:ext cx="2124060" cy="238147"/>
          </a:xfrm>
        </p:spPr>
        <p:txBody>
          <a:bodyPr/>
          <a:lstStyle/>
          <a:p>
            <a:r>
              <a:rPr lang="ru-RU" dirty="0" smtClean="0"/>
              <a:t>ОФ ОУП ВПО «АТиСО»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black">
          <a:xfrm>
            <a:off x="900113" y="293670"/>
            <a:ext cx="7862887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3C43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Вопрос 3. Категории метода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3C43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Дата 3"/>
          <p:cNvSpPr txBox="1">
            <a:spLocks/>
          </p:cNvSpPr>
          <p:nvPr/>
        </p:nvSpPr>
        <p:spPr bwMode="auto">
          <a:xfrm>
            <a:off x="381000" y="6505575"/>
            <a:ext cx="2514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21 января 2013 года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715140" y="6477000"/>
            <a:ext cx="2124060" cy="238147"/>
          </a:xfrm>
        </p:spPr>
        <p:txBody>
          <a:bodyPr/>
          <a:lstStyle/>
          <a:p>
            <a:r>
              <a:rPr lang="ru-RU" dirty="0" smtClean="0"/>
              <a:t>ОФ ОУП ВПО «АТиСО»</a:t>
            </a:r>
            <a:endParaRPr lang="en-US" dirty="0"/>
          </a:p>
        </p:txBody>
      </p:sp>
      <p:pic>
        <p:nvPicPr>
          <p:cNvPr id="12" name="Рисунок 11" descr="Безымянный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268128"/>
            <a:ext cx="7643866" cy="50898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</a:t>
            </a:r>
            <a:r>
              <a:rPr lang="ru-RU" dirty="0" smtClean="0"/>
              <a:t>3. Категории метода</a:t>
            </a:r>
            <a:endParaRPr lang="en-US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7740" y="2357430"/>
            <a:ext cx="7824788" cy="2286016"/>
          </a:xfrm>
        </p:spPr>
        <p:txBody>
          <a:bodyPr/>
          <a:lstStyle/>
          <a:p>
            <a:pPr marL="0" algn="just">
              <a:spcBef>
                <a:spcPts val="0"/>
              </a:spcBef>
              <a:buNone/>
            </a:pPr>
            <a:r>
              <a:rPr lang="ru-RU" sz="2300" b="1" dirty="0" smtClean="0">
                <a:solidFill>
                  <a:schemeClr val="tx2"/>
                </a:solidFill>
              </a:rPr>
              <a:t>На </a:t>
            </a:r>
            <a:r>
              <a:rPr lang="ru-RU" sz="2300" b="1" dirty="0" smtClean="0">
                <a:solidFill>
                  <a:schemeClr val="tx2"/>
                </a:solidFill>
              </a:rPr>
              <a:t>диаграмме, представленной на Рисунке 2, показаны наскальное искусство в Сахаре (</a:t>
            </a:r>
            <a:r>
              <a:rPr lang="ru-RU" sz="2300" b="1" dirty="0" smtClean="0">
                <a:solidFill>
                  <a:schemeClr val="tx2"/>
                </a:solidFill>
              </a:rPr>
              <a:t>древние рисунки </a:t>
            </a:r>
            <a:r>
              <a:rPr lang="ru-RU" sz="2300" b="1" dirty="0" smtClean="0">
                <a:solidFill>
                  <a:schemeClr val="tx2"/>
                </a:solidFill>
              </a:rPr>
              <a:t>или живопись, найденные на стенах пещер) и изменения в животном мире. </a:t>
            </a:r>
            <a:endParaRPr lang="en-US" sz="2600" b="1" dirty="0">
              <a:solidFill>
                <a:schemeClr val="tx2"/>
              </a:solidFill>
            </a:endParaRPr>
          </a:p>
        </p:txBody>
      </p:sp>
      <p:sp>
        <p:nvSpPr>
          <p:cNvPr id="6" name="Дата 3"/>
          <p:cNvSpPr txBox="1">
            <a:spLocks/>
          </p:cNvSpPr>
          <p:nvPr/>
        </p:nvSpPr>
        <p:spPr bwMode="auto">
          <a:xfrm>
            <a:off x="381000" y="6505575"/>
            <a:ext cx="2514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21 января 2013 года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715140" y="6477000"/>
            <a:ext cx="2124060" cy="238147"/>
          </a:xfrm>
        </p:spPr>
        <p:txBody>
          <a:bodyPr/>
          <a:lstStyle/>
          <a:p>
            <a:r>
              <a:rPr lang="ru-RU" dirty="0" smtClean="0"/>
              <a:t>ОФ ОУП ВПО «АТиСО»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21 января 2013 года</a:t>
            </a:r>
            <a:endParaRPr lang="en-US" dirty="0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Вопрос 1</a:t>
            </a:r>
            <a:endParaRPr lang="en-US" sz="2000" dirty="0"/>
          </a:p>
        </p:txBody>
      </p:sp>
      <p:sp>
        <p:nvSpPr>
          <p:cNvPr id="74755" name="AutoShape 3"/>
          <p:cNvSpPr>
            <a:spLocks noChangeArrowheads="1"/>
          </p:cNvSpPr>
          <p:nvPr/>
        </p:nvSpPr>
        <p:spPr bwMode="ltGray">
          <a:xfrm>
            <a:off x="381000" y="2285992"/>
            <a:ext cx="5880100" cy="3857652"/>
          </a:xfrm>
          <a:prstGeom prst="rightArrow">
            <a:avLst>
              <a:gd name="adj1" fmla="val 79306"/>
              <a:gd name="adj2" fmla="val 32395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4756" name="AutoShape 4"/>
          <p:cNvSpPr>
            <a:spLocks noChangeArrowheads="1"/>
          </p:cNvSpPr>
          <p:nvPr/>
        </p:nvSpPr>
        <p:spPr bwMode="blackWhite">
          <a:xfrm>
            <a:off x="838200" y="2857496"/>
            <a:ext cx="4038600" cy="785818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b="1" dirty="0" smtClean="0">
                <a:solidFill>
                  <a:srgbClr val="FFFFFF"/>
                </a:solidFill>
              </a:rPr>
              <a:t>Информационный ресурс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4757" name="AutoShape 5"/>
          <p:cNvSpPr>
            <a:spLocks noChangeArrowheads="1"/>
          </p:cNvSpPr>
          <p:nvPr/>
        </p:nvSpPr>
        <p:spPr bwMode="blackWhite">
          <a:xfrm>
            <a:off x="857224" y="3786190"/>
            <a:ext cx="4038600" cy="785818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699D5F"/>
              </a:gs>
              <a:gs pos="100000">
                <a:srgbClr val="699D5F">
                  <a:gamma/>
                  <a:tint val="69804"/>
                  <a:invGamma/>
                </a:srgbClr>
              </a:gs>
            </a:gsLst>
            <a:lin ang="5400000" scaled="1"/>
          </a:gra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b="1" dirty="0" err="1" smtClean="0">
                <a:solidFill>
                  <a:srgbClr val="FFFFFF"/>
                </a:solidFill>
              </a:rPr>
              <a:t>Аксиологический</a:t>
            </a:r>
            <a:r>
              <a:rPr lang="ru-RU" b="1" dirty="0" smtClean="0">
                <a:solidFill>
                  <a:srgbClr val="FFFFFF"/>
                </a:solidFill>
              </a:rPr>
              <a:t> ресурс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4758" name="AutoShape 6"/>
          <p:cNvSpPr>
            <a:spLocks noChangeArrowheads="1"/>
          </p:cNvSpPr>
          <p:nvPr/>
        </p:nvSpPr>
        <p:spPr bwMode="blackWhite">
          <a:xfrm>
            <a:off x="838200" y="4786322"/>
            <a:ext cx="4038600" cy="785818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b="1" dirty="0" smtClean="0">
                <a:solidFill>
                  <a:srgbClr val="FFFFFF"/>
                </a:solidFill>
              </a:rPr>
              <a:t>Методический ресурс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4759" name="AutoShape 7"/>
          <p:cNvSpPr>
            <a:spLocks noChangeArrowheads="1"/>
          </p:cNvSpPr>
          <p:nvPr/>
        </p:nvSpPr>
        <p:spPr bwMode="auto">
          <a:xfrm>
            <a:off x="6143636" y="3619520"/>
            <a:ext cx="2692428" cy="1295400"/>
          </a:xfrm>
          <a:prstGeom prst="roundRect">
            <a:avLst>
              <a:gd name="adj" fmla="val 9106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Педагогический ресурс</a:t>
            </a:r>
            <a:endParaRPr lang="en-US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1291224"/>
            <a:ext cx="8358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Переход на </a:t>
            </a:r>
            <a:r>
              <a:rPr lang="ru-RU" dirty="0" smtClean="0">
                <a:solidFill>
                  <a:srgbClr val="FF0000"/>
                </a:solidFill>
              </a:rPr>
              <a:t>уровневую систему образования и новые образовательные стандарты</a:t>
            </a:r>
            <a:r>
              <a:rPr lang="ru-RU" dirty="0" smtClean="0"/>
              <a:t> требуют модернизации содержания средств и методов обучения с целью </a:t>
            </a:r>
            <a:r>
              <a:rPr lang="ru-RU" dirty="0" smtClean="0">
                <a:solidFill>
                  <a:srgbClr val="FF0000"/>
                </a:solidFill>
              </a:rPr>
              <a:t>интенсификации образовательного процесса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Дата 3"/>
          <p:cNvSpPr txBox="1">
            <a:spLocks/>
          </p:cNvSpPr>
          <p:nvPr/>
        </p:nvSpPr>
        <p:spPr bwMode="auto">
          <a:xfrm>
            <a:off x="381000" y="6505575"/>
            <a:ext cx="2514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21 января 2013 года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715140" y="6477000"/>
            <a:ext cx="2124060" cy="238147"/>
          </a:xfrm>
        </p:spPr>
        <p:txBody>
          <a:bodyPr/>
          <a:lstStyle/>
          <a:p>
            <a:r>
              <a:rPr lang="ru-RU" dirty="0" smtClean="0"/>
              <a:t>ОФ ОУП ВПО «АТиСО»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black">
          <a:xfrm>
            <a:off x="900113" y="293670"/>
            <a:ext cx="7862887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3C43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Вопрос 3. Категории метода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3C43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Дата 3"/>
          <p:cNvSpPr txBox="1">
            <a:spLocks/>
          </p:cNvSpPr>
          <p:nvPr/>
        </p:nvSpPr>
        <p:spPr bwMode="auto">
          <a:xfrm>
            <a:off x="381000" y="6505575"/>
            <a:ext cx="2514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21 января 2013 года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715140" y="6477000"/>
            <a:ext cx="2124060" cy="238147"/>
          </a:xfrm>
        </p:spPr>
        <p:txBody>
          <a:bodyPr/>
          <a:lstStyle/>
          <a:p>
            <a:r>
              <a:rPr lang="ru-RU" dirty="0" smtClean="0"/>
              <a:t>ОФ ОУП ВПО «АТиСО»</a:t>
            </a:r>
            <a:endParaRPr lang="en-US" dirty="0"/>
          </a:p>
        </p:txBody>
      </p:sp>
      <p:pic>
        <p:nvPicPr>
          <p:cNvPr id="8" name="Рисунок 7" descr="Безымянный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500174"/>
            <a:ext cx="8501122" cy="4500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</a:t>
            </a:r>
            <a:r>
              <a:rPr lang="ru-RU" dirty="0" smtClean="0"/>
              <a:t>3. Категории метода</a:t>
            </a:r>
            <a:endParaRPr lang="en-US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7740" y="1357298"/>
            <a:ext cx="7824788" cy="4286280"/>
          </a:xfrm>
        </p:spPr>
        <p:txBody>
          <a:bodyPr/>
          <a:lstStyle/>
          <a:p>
            <a:endParaRPr lang="ru-RU" b="1" dirty="0" smtClean="0"/>
          </a:p>
          <a:p>
            <a:r>
              <a:rPr lang="ru-RU" b="1" dirty="0" smtClean="0"/>
              <a:t>Вопрос первый. </a:t>
            </a:r>
            <a:r>
              <a:rPr lang="ru-RU" sz="2300" b="1" dirty="0" smtClean="0">
                <a:solidFill>
                  <a:schemeClr val="tx2"/>
                </a:solidFill>
              </a:rPr>
              <a:t>Какова </a:t>
            </a:r>
            <a:r>
              <a:rPr lang="ru-RU" sz="2300" b="1" dirty="0" smtClean="0">
                <a:solidFill>
                  <a:schemeClr val="tx2"/>
                </a:solidFill>
              </a:rPr>
              <a:t>глубина озера Чад </a:t>
            </a:r>
            <a:r>
              <a:rPr lang="ru-RU" sz="2300" b="1" dirty="0" smtClean="0">
                <a:solidFill>
                  <a:schemeClr val="tx2"/>
                </a:solidFill>
              </a:rPr>
              <a:t>на сегодняшний </a:t>
            </a:r>
            <a:r>
              <a:rPr lang="ru-RU" sz="2300" b="1" dirty="0" smtClean="0">
                <a:solidFill>
                  <a:schemeClr val="tx2"/>
                </a:solidFill>
              </a:rPr>
              <a:t>день</a:t>
            </a:r>
            <a:r>
              <a:rPr lang="ru-RU" sz="2300" b="1" dirty="0" smtClean="0">
                <a:solidFill>
                  <a:schemeClr val="tx2"/>
                </a:solidFill>
              </a:rPr>
              <a:t>?</a:t>
            </a:r>
          </a:p>
          <a:p>
            <a:endParaRPr lang="ru-RU" sz="2300" b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US" sz="2300" b="1" dirty="0" smtClean="0">
                <a:solidFill>
                  <a:schemeClr val="tx2"/>
                </a:solidFill>
              </a:rPr>
              <a:t>A </a:t>
            </a:r>
            <a:r>
              <a:rPr lang="ru-RU" sz="2300" b="1" dirty="0" smtClean="0">
                <a:solidFill>
                  <a:schemeClr val="tx2"/>
                </a:solidFill>
              </a:rPr>
              <a:t>Около двух метров.</a:t>
            </a:r>
          </a:p>
          <a:p>
            <a:pPr>
              <a:buNone/>
            </a:pPr>
            <a:r>
              <a:rPr lang="en-US" sz="2300" b="1" dirty="0" smtClean="0">
                <a:solidFill>
                  <a:schemeClr val="tx2"/>
                </a:solidFill>
              </a:rPr>
              <a:t>B </a:t>
            </a:r>
            <a:r>
              <a:rPr lang="ru-RU" sz="2300" b="1" dirty="0" smtClean="0">
                <a:solidFill>
                  <a:schemeClr val="tx2"/>
                </a:solidFill>
              </a:rPr>
              <a:t>Около пятнадцати метров.</a:t>
            </a:r>
          </a:p>
          <a:p>
            <a:pPr>
              <a:buNone/>
            </a:pPr>
            <a:r>
              <a:rPr lang="en-US" sz="2300" b="1" dirty="0" smtClean="0">
                <a:solidFill>
                  <a:schemeClr val="tx2"/>
                </a:solidFill>
              </a:rPr>
              <a:t>C </a:t>
            </a:r>
            <a:r>
              <a:rPr lang="ru-RU" sz="2300" b="1" dirty="0" smtClean="0">
                <a:solidFill>
                  <a:schemeClr val="tx2"/>
                </a:solidFill>
              </a:rPr>
              <a:t>Около пятидесяти метров.</a:t>
            </a:r>
          </a:p>
          <a:p>
            <a:pPr>
              <a:buNone/>
            </a:pPr>
            <a:r>
              <a:rPr lang="en-US" sz="2300" b="1" dirty="0" smtClean="0">
                <a:solidFill>
                  <a:schemeClr val="tx2"/>
                </a:solidFill>
              </a:rPr>
              <a:t>D </a:t>
            </a:r>
            <a:r>
              <a:rPr lang="ru-RU" sz="2300" b="1" dirty="0" smtClean="0">
                <a:solidFill>
                  <a:schemeClr val="tx2"/>
                </a:solidFill>
              </a:rPr>
              <a:t>Оно полностью исчезло.</a:t>
            </a:r>
          </a:p>
          <a:p>
            <a:pPr>
              <a:buNone/>
            </a:pPr>
            <a:r>
              <a:rPr lang="ru-RU" sz="2300" b="1" dirty="0" smtClean="0">
                <a:solidFill>
                  <a:schemeClr val="tx2"/>
                </a:solidFill>
              </a:rPr>
              <a:t>E Информация об этом отсутствует. </a:t>
            </a:r>
            <a:endParaRPr lang="en-US" sz="2600" b="1" dirty="0">
              <a:solidFill>
                <a:schemeClr val="tx2"/>
              </a:solidFill>
            </a:endParaRPr>
          </a:p>
        </p:txBody>
      </p:sp>
      <p:sp>
        <p:nvSpPr>
          <p:cNvPr id="6" name="Дата 3"/>
          <p:cNvSpPr txBox="1">
            <a:spLocks/>
          </p:cNvSpPr>
          <p:nvPr/>
        </p:nvSpPr>
        <p:spPr bwMode="auto">
          <a:xfrm>
            <a:off x="381000" y="6505575"/>
            <a:ext cx="2514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21 января 2013 года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715140" y="6477000"/>
            <a:ext cx="2124060" cy="238147"/>
          </a:xfrm>
        </p:spPr>
        <p:txBody>
          <a:bodyPr/>
          <a:lstStyle/>
          <a:p>
            <a:r>
              <a:rPr lang="ru-RU" dirty="0" smtClean="0"/>
              <a:t>ОФ ОУП ВПО «АТиСО»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</a:t>
            </a:r>
            <a:r>
              <a:rPr lang="ru-RU" dirty="0" smtClean="0"/>
              <a:t>3. Категории метода</a:t>
            </a:r>
            <a:endParaRPr lang="en-US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7740" y="1928802"/>
            <a:ext cx="7824788" cy="3857652"/>
          </a:xfrm>
        </p:spPr>
        <p:txBody>
          <a:bodyPr/>
          <a:lstStyle/>
          <a:p>
            <a:pPr algn="just"/>
            <a:r>
              <a:rPr lang="ru-RU" b="1" dirty="0" smtClean="0"/>
              <a:t>Вопрос второй. </a:t>
            </a:r>
            <a:r>
              <a:rPr lang="ru-RU" sz="2300" b="1" dirty="0" smtClean="0">
                <a:solidFill>
                  <a:schemeClr val="tx2"/>
                </a:solidFill>
              </a:rPr>
              <a:t>Определите, какой период времени (какой примерно год) соответствует </a:t>
            </a:r>
            <a:r>
              <a:rPr lang="ru-RU" sz="2300" b="1" dirty="0" smtClean="0">
                <a:solidFill>
                  <a:schemeClr val="tx2"/>
                </a:solidFill>
              </a:rPr>
              <a:t>начальной точке </a:t>
            </a:r>
            <a:r>
              <a:rPr lang="ru-RU" sz="2300" b="1" dirty="0" smtClean="0">
                <a:solidFill>
                  <a:schemeClr val="tx2"/>
                </a:solidFill>
              </a:rPr>
              <a:t>графика на рисунке 1? </a:t>
            </a:r>
            <a:endParaRPr lang="ru-RU" sz="2300" b="1" dirty="0" smtClean="0">
              <a:solidFill>
                <a:schemeClr val="tx2"/>
              </a:solidFill>
            </a:endParaRPr>
          </a:p>
          <a:p>
            <a:pPr algn="just"/>
            <a:endParaRPr lang="ru-RU" sz="2300" b="1" dirty="0" smtClean="0">
              <a:solidFill>
                <a:schemeClr val="tx2"/>
              </a:solidFill>
            </a:endParaRPr>
          </a:p>
          <a:p>
            <a:pPr algn="just"/>
            <a:r>
              <a:rPr lang="ru-RU" sz="2400" b="1" dirty="0" smtClean="0"/>
              <a:t>Вопрос </a:t>
            </a:r>
            <a:r>
              <a:rPr lang="ru-RU" sz="2400" b="1" dirty="0" smtClean="0"/>
              <a:t>третий. </a:t>
            </a:r>
            <a:r>
              <a:rPr lang="ru-RU" sz="2400" b="1" dirty="0" smtClean="0">
                <a:solidFill>
                  <a:schemeClr val="tx2"/>
                </a:solidFill>
              </a:rPr>
              <a:t>Почему автор выбрал именно этот год в качестве начальной точки на </a:t>
            </a:r>
            <a:r>
              <a:rPr lang="ru-RU" sz="2400" b="1" dirty="0" smtClean="0">
                <a:solidFill>
                  <a:schemeClr val="tx2"/>
                </a:solidFill>
              </a:rPr>
              <a:t>графике?</a:t>
            </a:r>
            <a:endParaRPr lang="en-US" sz="3200" b="1" dirty="0" smtClean="0">
              <a:solidFill>
                <a:schemeClr val="tx2"/>
              </a:solidFill>
            </a:endParaRPr>
          </a:p>
          <a:p>
            <a:pPr algn="just"/>
            <a:endParaRPr lang="en-US" sz="2600" b="1" dirty="0">
              <a:solidFill>
                <a:schemeClr val="tx2"/>
              </a:solidFill>
            </a:endParaRPr>
          </a:p>
        </p:txBody>
      </p:sp>
      <p:sp>
        <p:nvSpPr>
          <p:cNvPr id="6" name="Дата 3"/>
          <p:cNvSpPr txBox="1">
            <a:spLocks/>
          </p:cNvSpPr>
          <p:nvPr/>
        </p:nvSpPr>
        <p:spPr bwMode="auto">
          <a:xfrm>
            <a:off x="381000" y="6505575"/>
            <a:ext cx="2514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21 января 2013 года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715140" y="6477000"/>
            <a:ext cx="2124060" cy="238147"/>
          </a:xfrm>
        </p:spPr>
        <p:txBody>
          <a:bodyPr/>
          <a:lstStyle/>
          <a:p>
            <a:r>
              <a:rPr lang="ru-RU" dirty="0" smtClean="0"/>
              <a:t>ОФ ОУП ВПО «АТиСО»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</a:t>
            </a:r>
            <a:r>
              <a:rPr lang="ru-RU" dirty="0" smtClean="0"/>
              <a:t>3. Категории метода</a:t>
            </a:r>
            <a:endParaRPr lang="en-US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7740" y="1357298"/>
            <a:ext cx="7824788" cy="4929222"/>
          </a:xfrm>
        </p:spPr>
        <p:txBody>
          <a:bodyPr/>
          <a:lstStyle/>
          <a:p>
            <a:r>
              <a:rPr lang="ru-RU" b="1" dirty="0" smtClean="0"/>
              <a:t>Вопрос четвертый. </a:t>
            </a:r>
            <a:r>
              <a:rPr lang="ru-RU" sz="2300" b="1" dirty="0" smtClean="0">
                <a:solidFill>
                  <a:schemeClr val="tx2"/>
                </a:solidFill>
              </a:rPr>
              <a:t>Рисунок 2 основан на предположении о том, что</a:t>
            </a:r>
            <a:r>
              <a:rPr lang="ru-RU" sz="2300" b="1" dirty="0" smtClean="0">
                <a:solidFill>
                  <a:schemeClr val="tx2"/>
                </a:solidFill>
              </a:rPr>
              <a:t>:</a:t>
            </a:r>
          </a:p>
          <a:p>
            <a:endParaRPr lang="ru-RU" sz="2300" b="1" dirty="0" smtClean="0">
              <a:solidFill>
                <a:schemeClr val="tx2"/>
              </a:solidFill>
            </a:endParaRPr>
          </a:p>
          <a:p>
            <a:pPr marL="0" algn="just">
              <a:spcBef>
                <a:spcPts val="0"/>
              </a:spcBef>
              <a:buNone/>
            </a:pPr>
            <a:r>
              <a:rPr lang="ru-RU" sz="2300" b="1" dirty="0" smtClean="0">
                <a:solidFill>
                  <a:schemeClr val="tx2"/>
                </a:solidFill>
              </a:rPr>
              <a:t>A животные, изображенные на наскальных рисунках, обитали в районе озера Чад в то время</a:t>
            </a:r>
            <a:r>
              <a:rPr lang="ru-RU" sz="2300" b="1" dirty="0" smtClean="0">
                <a:solidFill>
                  <a:schemeClr val="tx2"/>
                </a:solidFill>
              </a:rPr>
              <a:t>, когда </a:t>
            </a:r>
            <a:r>
              <a:rPr lang="ru-RU" sz="2300" b="1" dirty="0" smtClean="0">
                <a:solidFill>
                  <a:schemeClr val="tx2"/>
                </a:solidFill>
              </a:rPr>
              <a:t>их рисовали.</a:t>
            </a:r>
            <a:endParaRPr lang="ru-RU" sz="2300" b="1" dirty="0" smtClean="0">
              <a:solidFill>
                <a:schemeClr val="tx2"/>
              </a:solidFill>
            </a:endParaRPr>
          </a:p>
          <a:p>
            <a:pPr marL="0" algn="just">
              <a:spcBef>
                <a:spcPts val="0"/>
              </a:spcBef>
              <a:buNone/>
            </a:pPr>
            <a:r>
              <a:rPr lang="ru-RU" sz="2300" b="1" dirty="0" smtClean="0">
                <a:solidFill>
                  <a:schemeClr val="tx2"/>
                </a:solidFill>
              </a:rPr>
              <a:t>B художники, рисовавшие животных, имели высокую технику рисунка.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2300" b="1" dirty="0" smtClean="0">
                <a:solidFill>
                  <a:schemeClr val="tx2"/>
                </a:solidFill>
              </a:rPr>
              <a:t>C художники, рисовавшие животных, имели возможность путешествовать на дальние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2300" b="1" dirty="0" smtClean="0">
                <a:solidFill>
                  <a:schemeClr val="tx2"/>
                </a:solidFill>
              </a:rPr>
              <a:t>расстояния.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2300" b="1" dirty="0" smtClean="0">
                <a:solidFill>
                  <a:schemeClr val="tx2"/>
                </a:solidFill>
              </a:rPr>
              <a:t>D не было попытки приручить животных, изображенных на наскальных рисунках</a:t>
            </a:r>
            <a:r>
              <a:rPr lang="ru-RU" sz="2300" b="1" dirty="0" smtClean="0">
                <a:solidFill>
                  <a:schemeClr val="tx2"/>
                </a:solidFill>
              </a:rPr>
              <a:t>. </a:t>
            </a:r>
            <a:endParaRPr lang="en-US" sz="2600" b="1" dirty="0">
              <a:solidFill>
                <a:schemeClr val="tx2"/>
              </a:solidFill>
            </a:endParaRPr>
          </a:p>
        </p:txBody>
      </p:sp>
      <p:sp>
        <p:nvSpPr>
          <p:cNvPr id="6" name="Дата 3"/>
          <p:cNvSpPr txBox="1">
            <a:spLocks/>
          </p:cNvSpPr>
          <p:nvPr/>
        </p:nvSpPr>
        <p:spPr bwMode="auto">
          <a:xfrm>
            <a:off x="381000" y="6505575"/>
            <a:ext cx="2514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21 января 2013 года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715140" y="6477000"/>
            <a:ext cx="2124060" cy="238147"/>
          </a:xfrm>
        </p:spPr>
        <p:txBody>
          <a:bodyPr/>
          <a:lstStyle/>
          <a:p>
            <a:r>
              <a:rPr lang="ru-RU" dirty="0" smtClean="0"/>
              <a:t>ОФ ОУП ВПО «АТиСО»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</a:t>
            </a:r>
            <a:r>
              <a:rPr lang="ru-RU" dirty="0" smtClean="0"/>
              <a:t>3. Категории метода</a:t>
            </a:r>
            <a:endParaRPr lang="en-US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7740" y="1357298"/>
            <a:ext cx="7824788" cy="5000660"/>
          </a:xfrm>
        </p:spPr>
        <p:txBody>
          <a:bodyPr/>
          <a:lstStyle/>
          <a:p>
            <a:pPr algn="just"/>
            <a:r>
              <a:rPr lang="ru-RU" b="1" dirty="0" smtClean="0"/>
              <a:t>Вопрос пятый. </a:t>
            </a:r>
            <a:r>
              <a:rPr lang="ru-RU" sz="2300" b="1" dirty="0" smtClean="0">
                <a:solidFill>
                  <a:schemeClr val="tx2"/>
                </a:solidFill>
              </a:rPr>
              <a:t>Для ответа на этот </a:t>
            </a:r>
            <a:r>
              <a:rPr lang="ru-RU" sz="2300" b="1" dirty="0" err="1" smtClean="0">
                <a:solidFill>
                  <a:schemeClr val="tx2"/>
                </a:solidFill>
              </a:rPr>
              <a:t>воп-рос</a:t>
            </a:r>
            <a:r>
              <a:rPr lang="ru-RU" sz="2300" b="1" dirty="0" smtClean="0">
                <a:solidFill>
                  <a:schemeClr val="tx2"/>
                </a:solidFill>
              </a:rPr>
              <a:t> </a:t>
            </a:r>
            <a:r>
              <a:rPr lang="ru-RU" sz="2300" b="1" dirty="0" smtClean="0">
                <a:solidFill>
                  <a:schemeClr val="tx2"/>
                </a:solidFill>
              </a:rPr>
              <a:t>вам нужно объединить информацию, представленную </a:t>
            </a:r>
            <a:r>
              <a:rPr lang="ru-RU" sz="2300" b="1" dirty="0" smtClean="0">
                <a:solidFill>
                  <a:schemeClr val="tx2"/>
                </a:solidFill>
              </a:rPr>
              <a:t>на рисунках </a:t>
            </a:r>
            <a:r>
              <a:rPr lang="ru-RU" sz="2300" b="1" dirty="0" smtClean="0">
                <a:solidFill>
                  <a:schemeClr val="tx2"/>
                </a:solidFill>
              </a:rPr>
              <a:t>1 и 2</a:t>
            </a:r>
            <a:r>
              <a:rPr lang="ru-RU" sz="2300" b="1" dirty="0" smtClean="0">
                <a:solidFill>
                  <a:schemeClr val="tx2"/>
                </a:solidFill>
              </a:rPr>
              <a:t>. Исчезновение </a:t>
            </a:r>
            <a:r>
              <a:rPr lang="ru-RU" sz="2300" b="1" dirty="0" smtClean="0">
                <a:solidFill>
                  <a:schemeClr val="tx2"/>
                </a:solidFill>
              </a:rPr>
              <a:t>носорога, гиппопотама и зубра с наскальных рисунков пустыни </a:t>
            </a:r>
            <a:r>
              <a:rPr lang="ru-RU" sz="2300" b="1" dirty="0" smtClean="0">
                <a:solidFill>
                  <a:schemeClr val="tx2"/>
                </a:solidFill>
              </a:rPr>
              <a:t>Сахара произошло:</a:t>
            </a:r>
          </a:p>
          <a:p>
            <a:pPr algn="just"/>
            <a:endParaRPr lang="ru-RU" sz="2300" b="1" dirty="0" smtClean="0">
              <a:solidFill>
                <a:schemeClr val="tx2"/>
              </a:solidFill>
            </a:endParaRPr>
          </a:p>
          <a:p>
            <a:pPr marL="0" algn="just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tx2"/>
                </a:solidFill>
              </a:rPr>
              <a:t>A в начале самого последнего Ледникового периода.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tx2"/>
                </a:solidFill>
              </a:rPr>
              <a:t>B в середине периода, когда глубина озера Чад достигала наивысшего уровня.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tx2"/>
                </a:solidFill>
              </a:rPr>
              <a:t>C после того, как уровень озера Чад снижался в течение более тысячи лет.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tx2"/>
                </a:solidFill>
              </a:rPr>
              <a:t>D в начале непрерывного сухого периода</a:t>
            </a:r>
            <a:r>
              <a:rPr lang="ru-RU" sz="2000" b="1" dirty="0" smtClean="0">
                <a:solidFill>
                  <a:schemeClr val="tx2"/>
                </a:solidFill>
              </a:rPr>
              <a:t>. 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6" name="Дата 3"/>
          <p:cNvSpPr txBox="1">
            <a:spLocks/>
          </p:cNvSpPr>
          <p:nvPr/>
        </p:nvSpPr>
        <p:spPr bwMode="auto">
          <a:xfrm>
            <a:off x="381000" y="6505575"/>
            <a:ext cx="2514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21 января 2013 года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715140" y="6477000"/>
            <a:ext cx="2124060" cy="238147"/>
          </a:xfrm>
        </p:spPr>
        <p:txBody>
          <a:bodyPr/>
          <a:lstStyle/>
          <a:p>
            <a:r>
              <a:rPr lang="ru-RU" dirty="0" smtClean="0"/>
              <a:t>ОФ ОУП ВПО «АТиСО»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WordArt 4"/>
          <p:cNvSpPr>
            <a:spLocks noChangeArrowheads="1" noChangeShapeType="1" noTextEdit="1"/>
          </p:cNvSpPr>
          <p:nvPr/>
        </p:nvSpPr>
        <p:spPr bwMode="gray">
          <a:xfrm>
            <a:off x="1763713" y="2713038"/>
            <a:ext cx="5689600" cy="79216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89803" dir="2700000" algn="ctr" rotWithShape="0">
                    <a:schemeClr val="tx2">
                      <a:alpha val="50000"/>
                    </a:schemeClr>
                  </a:outerShdw>
                </a:effectLst>
                <a:latin typeface="Arial"/>
                <a:cs typeface="Arial"/>
              </a:rPr>
              <a:t>Спасибо за внимание</a:t>
            </a:r>
            <a:r>
              <a:rPr lang="en-US" sz="36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89803" dir="2700000" algn="ctr" rotWithShape="0">
                    <a:schemeClr val="tx2">
                      <a:alpha val="50000"/>
                    </a:schemeClr>
                  </a:outerShdw>
                </a:effectLst>
                <a:latin typeface="Arial"/>
                <a:cs typeface="Arial"/>
              </a:rPr>
              <a:t>!</a:t>
            </a:r>
            <a:endParaRPr lang="ru-RU" sz="36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hlink"/>
                  </a:gs>
                  <a:gs pos="100000">
                    <a:schemeClr val="accent1"/>
                  </a:gs>
                </a:gsLst>
                <a:lin ang="0" scaled="1"/>
              </a:gradFill>
              <a:effectLst>
                <a:outerShdw dist="89803" dir="2700000" algn="ctr" rotWithShape="0">
                  <a:schemeClr val="tx2">
                    <a:alpha val="50000"/>
                  </a:scheme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Вопрос 1</a:t>
            </a:r>
            <a:endParaRPr lang="en-US" sz="2000" dirty="0"/>
          </a:p>
        </p:txBody>
      </p:sp>
      <p:sp>
        <p:nvSpPr>
          <p:cNvPr id="69635" name="AutoShape 3"/>
          <p:cNvSpPr>
            <a:spLocks noChangeArrowheads="1"/>
          </p:cNvSpPr>
          <p:nvPr/>
        </p:nvSpPr>
        <p:spPr bwMode="auto">
          <a:xfrm>
            <a:off x="5562600" y="3924304"/>
            <a:ext cx="2867052" cy="221934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69637" name="AutoShape 5"/>
          <p:cNvSpPr>
            <a:spLocks noChangeArrowheads="1"/>
          </p:cNvSpPr>
          <p:nvPr/>
        </p:nvSpPr>
        <p:spPr bwMode="auto">
          <a:xfrm>
            <a:off x="928662" y="3924304"/>
            <a:ext cx="2500338" cy="221934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1000100" y="4124329"/>
            <a:ext cx="22765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400" dirty="0" smtClean="0">
                <a:solidFill>
                  <a:srgbClr val="000000"/>
                </a:solidFill>
              </a:rPr>
              <a:t>предусматривают такую организацию учебного процесса, при которой невозможно неучастие в познавательном процессе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9639" name="Freeform 7"/>
          <p:cNvSpPr>
            <a:spLocks/>
          </p:cNvSpPr>
          <p:nvPr/>
        </p:nvSpPr>
        <p:spPr bwMode="gray">
          <a:xfrm>
            <a:off x="3222625" y="3827467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9640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9641" name="Freeform 9"/>
          <p:cNvSpPr>
            <a:spLocks/>
          </p:cNvSpPr>
          <p:nvPr/>
        </p:nvSpPr>
        <p:spPr bwMode="gray">
          <a:xfrm flipH="1">
            <a:off x="4875213" y="3827467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69642" name="Group 10"/>
          <p:cNvGrpSpPr>
            <a:grpSpLocks/>
          </p:cNvGrpSpPr>
          <p:nvPr/>
        </p:nvGrpSpPr>
        <p:grpSpPr bwMode="auto">
          <a:xfrm>
            <a:off x="3048000" y="2200279"/>
            <a:ext cx="2998788" cy="1601788"/>
            <a:chOff x="1997" y="1314"/>
            <a:chExt cx="1889" cy="1009"/>
          </a:xfrm>
        </p:grpSpPr>
        <p:grpSp>
          <p:nvGrpSpPr>
            <p:cNvPr id="69643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69644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45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9646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9647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9648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9649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69650" name="Text Box 18"/>
          <p:cNvSpPr txBox="1">
            <a:spLocks noChangeArrowheads="1"/>
          </p:cNvSpPr>
          <p:nvPr/>
        </p:nvSpPr>
        <p:spPr bwMode="auto">
          <a:xfrm>
            <a:off x="3143240" y="2424350"/>
            <a:ext cx="2709011" cy="8617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b="1" dirty="0" smtClean="0">
                <a:solidFill>
                  <a:srgbClr val="000000"/>
                </a:solidFill>
              </a:rPr>
              <a:t>Интерактивные</a:t>
            </a:r>
          </a:p>
          <a:p>
            <a:pPr algn="ctr" eaLnBrk="0" hangingPunct="0"/>
            <a:r>
              <a:rPr lang="ru-RU" b="1" dirty="0" smtClean="0">
                <a:solidFill>
                  <a:srgbClr val="000000"/>
                </a:solidFill>
              </a:rPr>
              <a:t> технологии обучения</a:t>
            </a:r>
            <a:endParaRPr lang="en-US" b="1" dirty="0">
              <a:solidFill>
                <a:srgbClr val="000000"/>
              </a:solidFill>
            </a:endParaRPr>
          </a:p>
          <a:p>
            <a:pPr algn="ctr" eaLnBrk="0" hangingPunct="0"/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9651" name="Text Box 19"/>
          <p:cNvSpPr txBox="1">
            <a:spLocks noChangeArrowheads="1"/>
          </p:cNvSpPr>
          <p:nvPr/>
        </p:nvSpPr>
        <p:spPr bwMode="auto">
          <a:xfrm>
            <a:off x="5791200" y="4040881"/>
            <a:ext cx="249557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400" dirty="0" smtClean="0">
                <a:solidFill>
                  <a:srgbClr val="000000"/>
                </a:solidFill>
              </a:rPr>
              <a:t>включают в себя различные методы, стимулирующие познавательную деятельность студентов, вовлекающие каждого участника в мыслительную и поведенческую деятельность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3" name="Дата 3"/>
          <p:cNvSpPr txBox="1">
            <a:spLocks/>
          </p:cNvSpPr>
          <p:nvPr/>
        </p:nvSpPr>
        <p:spPr bwMode="auto">
          <a:xfrm>
            <a:off x="381000" y="6505575"/>
            <a:ext cx="2514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21 января 2013 года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715140" y="6477000"/>
            <a:ext cx="2124060" cy="238147"/>
          </a:xfrm>
        </p:spPr>
        <p:txBody>
          <a:bodyPr/>
          <a:lstStyle/>
          <a:p>
            <a:r>
              <a:rPr lang="ru-RU" dirty="0" smtClean="0"/>
              <a:t>ОФ ОУП ВПО «АТиСО»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42910" y="1357298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 требованиям ФГОС </a:t>
            </a:r>
            <a:r>
              <a:rPr lang="ru-RU" dirty="0" smtClean="0">
                <a:solidFill>
                  <a:srgbClr val="FF0000"/>
                </a:solidFill>
              </a:rPr>
              <a:t>не менее 20</a:t>
            </a:r>
            <a:r>
              <a:rPr lang="ru-RU" dirty="0" smtClean="0">
                <a:solidFill>
                  <a:srgbClr val="FF0000"/>
                </a:solidFill>
              </a:rPr>
              <a:t>%</a:t>
            </a:r>
            <a:r>
              <a:rPr lang="ru-RU" dirty="0" smtClean="0"/>
              <a:t> </a:t>
            </a:r>
            <a:r>
              <a:rPr lang="ru-RU" dirty="0" smtClean="0"/>
              <a:t>аудиторных занятий </a:t>
            </a:r>
            <a:r>
              <a:rPr lang="ru-RU" dirty="0" smtClean="0"/>
              <a:t>должны </a:t>
            </a:r>
            <a:r>
              <a:rPr lang="ru-RU" dirty="0" smtClean="0"/>
              <a:t>проводиться в интерактивной форме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Вопрос 2</a:t>
            </a:r>
            <a:endParaRPr lang="en-US" sz="3600" dirty="0"/>
          </a:p>
        </p:txBody>
      </p:sp>
      <p:sp>
        <p:nvSpPr>
          <p:cNvPr id="93187" name="Freeform 3"/>
          <p:cNvSpPr>
            <a:spLocks noEditPoints="1"/>
          </p:cNvSpPr>
          <p:nvPr/>
        </p:nvSpPr>
        <p:spPr bwMode="gray">
          <a:xfrm flipH="1">
            <a:off x="4832350" y="2727325"/>
            <a:ext cx="3168650" cy="2895600"/>
          </a:xfrm>
          <a:custGeom>
            <a:avLst/>
            <a:gdLst/>
            <a:ahLst/>
            <a:cxnLst>
              <a:cxn ang="0">
                <a:pos x="1092" y="50"/>
              </a:cxn>
              <a:cxn ang="0">
                <a:pos x="822" y="168"/>
              </a:cxn>
              <a:cxn ang="0">
                <a:pos x="594" y="300"/>
              </a:cxn>
              <a:cxn ang="0">
                <a:pos x="406" y="446"/>
              </a:cxn>
              <a:cxn ang="0">
                <a:pos x="254" y="604"/>
              </a:cxn>
              <a:cxn ang="0">
                <a:pos x="140" y="772"/>
              </a:cxn>
              <a:cxn ang="0">
                <a:pos x="60" y="944"/>
              </a:cxn>
              <a:cxn ang="0">
                <a:pos x="14" y="1122"/>
              </a:cxn>
              <a:cxn ang="0">
                <a:pos x="0" y="1300"/>
              </a:cxn>
              <a:cxn ang="0">
                <a:pos x="18" y="1476"/>
              </a:cxn>
              <a:cxn ang="0">
                <a:pos x="64" y="1650"/>
              </a:cxn>
              <a:cxn ang="0">
                <a:pos x="138" y="1818"/>
              </a:cxn>
              <a:cxn ang="0">
                <a:pos x="238" y="1978"/>
              </a:cxn>
              <a:cxn ang="0">
                <a:pos x="364" y="2126"/>
              </a:cxn>
              <a:cxn ang="0">
                <a:pos x="512" y="2262"/>
              </a:cxn>
              <a:cxn ang="0">
                <a:pos x="684" y="2382"/>
              </a:cxn>
              <a:cxn ang="0">
                <a:pos x="874" y="2484"/>
              </a:cxn>
              <a:cxn ang="0">
                <a:pos x="1086" y="2564"/>
              </a:cxn>
              <a:cxn ang="0">
                <a:pos x="1314" y="2622"/>
              </a:cxn>
              <a:cxn ang="0">
                <a:pos x="1558" y="2654"/>
              </a:cxn>
              <a:cxn ang="0">
                <a:pos x="1818" y="2658"/>
              </a:cxn>
              <a:cxn ang="0">
                <a:pos x="2090" y="2632"/>
              </a:cxn>
              <a:cxn ang="0">
                <a:pos x="2374" y="2574"/>
              </a:cxn>
              <a:cxn ang="0">
                <a:pos x="2544" y="2912"/>
              </a:cxn>
              <a:cxn ang="0">
                <a:pos x="1868" y="1552"/>
              </a:cxn>
              <a:cxn ang="0">
                <a:pos x="1956" y="1914"/>
              </a:cxn>
              <a:cxn ang="0">
                <a:pos x="1788" y="1936"/>
              </a:cxn>
              <a:cxn ang="0">
                <a:pos x="1616" y="1934"/>
              </a:cxn>
              <a:cxn ang="0">
                <a:pos x="1442" y="1912"/>
              </a:cxn>
              <a:cxn ang="0">
                <a:pos x="1272" y="1872"/>
              </a:cxn>
              <a:cxn ang="0">
                <a:pos x="1108" y="1812"/>
              </a:cxn>
              <a:cxn ang="0">
                <a:pos x="952" y="1736"/>
              </a:cxn>
              <a:cxn ang="0">
                <a:pos x="810" y="1646"/>
              </a:cxn>
              <a:cxn ang="0">
                <a:pos x="684" y="1542"/>
              </a:cxn>
              <a:cxn ang="0">
                <a:pos x="578" y="1428"/>
              </a:cxn>
              <a:cxn ang="0">
                <a:pos x="494" y="1304"/>
              </a:cxn>
              <a:cxn ang="0">
                <a:pos x="438" y="1170"/>
              </a:cxn>
              <a:cxn ang="0">
                <a:pos x="410" y="1032"/>
              </a:cxn>
              <a:cxn ang="0">
                <a:pos x="416" y="888"/>
              </a:cxn>
              <a:cxn ang="0">
                <a:pos x="460" y="742"/>
              </a:cxn>
              <a:cxn ang="0">
                <a:pos x="544" y="592"/>
              </a:cxn>
              <a:cxn ang="0">
                <a:pos x="670" y="444"/>
              </a:cxn>
              <a:cxn ang="0">
                <a:pos x="844" y="298"/>
              </a:cxn>
              <a:cxn ang="0">
                <a:pos x="1070" y="154"/>
              </a:cxn>
              <a:cxn ang="0">
                <a:pos x="1348" y="16"/>
              </a:cxn>
              <a:cxn ang="0">
                <a:pos x="1244" y="0"/>
              </a:cxn>
              <a:cxn ang="0">
                <a:pos x="2820" y="1934"/>
              </a:cxn>
              <a:cxn ang="0">
                <a:pos x="2820" y="1934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rgbClr val="AECFFC"/>
              </a:gs>
              <a:gs pos="100000">
                <a:schemeClr val="hlink"/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82650" y="2025650"/>
            <a:ext cx="4111625" cy="3917950"/>
            <a:chOff x="528" y="1084"/>
            <a:chExt cx="2590" cy="2468"/>
          </a:xfrm>
        </p:grpSpPr>
        <p:sp>
          <p:nvSpPr>
            <p:cNvPr id="93189" name="AutoShape 5"/>
            <p:cNvSpPr>
              <a:spLocks noChangeArrowheads="1"/>
            </p:cNvSpPr>
            <p:nvPr/>
          </p:nvSpPr>
          <p:spPr bwMode="gray">
            <a:xfrm rot="5432887">
              <a:off x="2183" y="1830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TopLeft">
                <a:rot lat="21299999" lon="20999999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pPr algn="ctr" eaLnBrk="0" hangingPunct="0"/>
              <a:r>
                <a:rPr lang="ru-RU" b="1" dirty="0" err="1" smtClean="0">
                  <a:solidFill>
                    <a:srgbClr val="FFFFFF"/>
                  </a:solidFill>
                </a:rPr>
                <a:t>Мыследея</a:t>
              </a:r>
              <a:r>
                <a:rPr lang="ru-RU" b="1" dirty="0" smtClean="0">
                  <a:solidFill>
                    <a:srgbClr val="FFFFFF"/>
                  </a:solidFill>
                </a:rPr>
                <a:t>-</a:t>
              </a:r>
            </a:p>
            <a:p>
              <a:pPr algn="ctr" eaLnBrk="0" hangingPunct="0"/>
              <a:r>
                <a:rPr lang="ru-RU" b="1" dirty="0" err="1" smtClean="0">
                  <a:solidFill>
                    <a:srgbClr val="FFFFFF"/>
                  </a:solidFill>
                </a:rPr>
                <a:t>тельность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93190" name="AutoShape 6"/>
            <p:cNvSpPr>
              <a:spLocks noChangeArrowheads="1"/>
            </p:cNvSpPr>
            <p:nvPr/>
          </p:nvSpPr>
          <p:spPr bwMode="gray">
            <a:xfrm rot="5432887">
              <a:off x="1735" y="1111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TopLeft">
                <a:rot lat="21299999" lon="20999999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pPr algn="ctr" eaLnBrk="0" hangingPunct="0"/>
              <a:r>
                <a:rPr lang="ru-RU" b="1" dirty="0" smtClean="0">
                  <a:solidFill>
                    <a:srgbClr val="FFFFFF"/>
                  </a:solidFill>
                </a:rPr>
                <a:t>Диалог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93191" name="AutoShape 7"/>
            <p:cNvSpPr>
              <a:spLocks noChangeArrowheads="1"/>
            </p:cNvSpPr>
            <p:nvPr/>
          </p:nvSpPr>
          <p:spPr bwMode="gray">
            <a:xfrm rot="5432887">
              <a:off x="1783" y="2581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TopLeft">
                <a:rot lat="21299999" lon="20999999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pPr algn="ctr" eaLnBrk="0" hangingPunct="0"/>
              <a:r>
                <a:rPr lang="ru-RU" b="1" dirty="0" err="1" smtClean="0">
                  <a:solidFill>
                    <a:srgbClr val="FFFFFF"/>
                  </a:solidFill>
                </a:rPr>
                <a:t>Смыслот</a:t>
              </a:r>
              <a:r>
                <a:rPr lang="ru-RU" b="1" dirty="0" smtClean="0">
                  <a:solidFill>
                    <a:srgbClr val="FFFFFF"/>
                  </a:solidFill>
                </a:rPr>
                <a:t>-</a:t>
              </a:r>
            </a:p>
            <a:p>
              <a:pPr algn="ctr" eaLnBrk="0" hangingPunct="0"/>
              <a:r>
                <a:rPr lang="ru-RU" b="1" dirty="0" err="1" smtClean="0">
                  <a:solidFill>
                    <a:srgbClr val="FFFFFF"/>
                  </a:solidFill>
                </a:rPr>
                <a:t>ворчество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93192" name="AutoShape 8"/>
            <p:cNvSpPr>
              <a:spLocks noChangeArrowheads="1"/>
            </p:cNvSpPr>
            <p:nvPr/>
          </p:nvSpPr>
          <p:spPr bwMode="gray">
            <a:xfrm rot="5400000">
              <a:off x="1337" y="1858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TopLeft">
                <a:rot lat="21299999" lon="20999999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2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pPr algn="ctr" eaLnBrk="0" hangingPunct="0"/>
              <a:r>
                <a:rPr lang="ru-RU" sz="2000" b="1" dirty="0" err="1" smtClean="0">
                  <a:solidFill>
                    <a:srgbClr val="FFFFFF"/>
                  </a:solidFill>
                </a:rPr>
                <a:t>Полилог</a:t>
              </a:r>
              <a:endParaRPr lang="en-US" sz="2000" b="1" dirty="0">
                <a:solidFill>
                  <a:srgbClr val="FFFFFF"/>
                </a:solidFill>
              </a:endParaRPr>
            </a:p>
          </p:txBody>
        </p:sp>
        <p:sp>
          <p:nvSpPr>
            <p:cNvPr id="93193" name="AutoShape 9"/>
            <p:cNvSpPr>
              <a:spLocks noChangeArrowheads="1"/>
            </p:cNvSpPr>
            <p:nvPr/>
          </p:nvSpPr>
          <p:spPr bwMode="gray">
            <a:xfrm rot="5432887">
              <a:off x="907" y="1150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TopLeft">
                <a:rot lat="21299999" lon="20999999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pPr algn="ctr" eaLnBrk="0" hangingPunct="0"/>
              <a:r>
                <a:rPr lang="ru-RU" b="1" dirty="0" smtClean="0">
                  <a:solidFill>
                    <a:srgbClr val="FFFFFF"/>
                  </a:solidFill>
                </a:rPr>
                <a:t>Рефлексия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93194" name="AutoShape 10"/>
            <p:cNvSpPr>
              <a:spLocks noChangeArrowheads="1"/>
            </p:cNvSpPr>
            <p:nvPr/>
          </p:nvSpPr>
          <p:spPr bwMode="gray">
            <a:xfrm rot="5432887">
              <a:off x="940" y="2617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TopLeft">
                <a:rot lat="21299999" lon="20999999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pPr algn="ctr" eaLnBrk="0" hangingPunct="0"/>
              <a:r>
                <a:rPr lang="ru-RU" b="1" dirty="0" smtClean="0">
                  <a:solidFill>
                    <a:srgbClr val="FFFFFF"/>
                  </a:solidFill>
                </a:rPr>
                <a:t>Свобода</a:t>
              </a:r>
            </a:p>
            <a:p>
              <a:pPr algn="ctr" eaLnBrk="0" hangingPunct="0"/>
              <a:r>
                <a:rPr lang="ru-RU" b="1" dirty="0" smtClean="0">
                  <a:solidFill>
                    <a:srgbClr val="FFFFFF"/>
                  </a:solidFill>
                </a:rPr>
                <a:t>выбора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93195" name="AutoShape 11"/>
            <p:cNvSpPr>
              <a:spLocks noChangeArrowheads="1"/>
            </p:cNvSpPr>
            <p:nvPr/>
          </p:nvSpPr>
          <p:spPr bwMode="gray">
            <a:xfrm rot="5432887">
              <a:off x="501" y="1899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TopLeft">
                <a:rot lat="21299999" lon="20999999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pPr algn="ctr" eaLnBrk="0" hangingPunct="0"/>
              <a:r>
                <a:rPr lang="ru-RU" b="1" dirty="0" smtClean="0">
                  <a:solidFill>
                    <a:srgbClr val="FFFFFF"/>
                  </a:solidFill>
                </a:rPr>
                <a:t>Ситуация</a:t>
              </a:r>
            </a:p>
            <a:p>
              <a:pPr algn="ctr" eaLnBrk="0" hangingPunct="0"/>
              <a:r>
                <a:rPr lang="ru-RU" b="1" dirty="0" smtClean="0">
                  <a:solidFill>
                    <a:srgbClr val="FFFFFF"/>
                  </a:solidFill>
                </a:rPr>
                <a:t>успеха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93196" name="Text Box 12"/>
          <p:cNvSpPr txBox="1">
            <a:spLocks noChangeArrowheads="1"/>
          </p:cNvSpPr>
          <p:nvPr/>
        </p:nvSpPr>
        <p:spPr bwMode="auto">
          <a:xfrm>
            <a:off x="5362575" y="2093913"/>
            <a:ext cx="184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93197" name="Rectangle 13"/>
          <p:cNvSpPr>
            <a:spLocks noChangeArrowheads="1"/>
          </p:cNvSpPr>
          <p:nvPr/>
        </p:nvSpPr>
        <p:spPr bwMode="auto">
          <a:xfrm>
            <a:off x="4572000" y="1857364"/>
            <a:ext cx="4370364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chemeClr val="tx2"/>
                </a:solidFill>
              </a:rPr>
              <a:t>Признаки и инструменты</a:t>
            </a:r>
          </a:p>
          <a:p>
            <a:pPr algn="ctr" eaLnBrk="0" hangingPunct="0"/>
            <a:r>
              <a:rPr lang="ru-RU" sz="2400" b="1" dirty="0" smtClean="0">
                <a:solidFill>
                  <a:schemeClr val="tx2"/>
                </a:solidFill>
              </a:rPr>
              <a:t>интерактивных технологий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16" name="Дата 3"/>
          <p:cNvSpPr txBox="1">
            <a:spLocks/>
          </p:cNvSpPr>
          <p:nvPr/>
        </p:nvSpPr>
        <p:spPr bwMode="auto">
          <a:xfrm>
            <a:off x="381000" y="6505575"/>
            <a:ext cx="2514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21 января 2013 года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715140" y="6477000"/>
            <a:ext cx="2124060" cy="238147"/>
          </a:xfrm>
        </p:spPr>
        <p:txBody>
          <a:bodyPr/>
          <a:lstStyle/>
          <a:p>
            <a:r>
              <a:rPr lang="ru-RU" dirty="0" smtClean="0"/>
              <a:t>ОФ ОУП ВПО «АТиСО»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2</a:t>
            </a:r>
            <a:endParaRPr lang="en-US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9125" y="1428736"/>
            <a:ext cx="7824788" cy="4854575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ru-RU" b="1" dirty="0" smtClean="0">
                <a:solidFill>
                  <a:schemeClr val="tx2"/>
                </a:solidFill>
              </a:rPr>
              <a:t>К интерактивным технологиям можно отнести: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endParaRPr lang="en-US" b="1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endParaRPr lang="en-US" sz="2600" b="1" dirty="0">
              <a:solidFill>
                <a:schemeClr val="tx2"/>
              </a:solidFill>
            </a:endParaRPr>
          </a:p>
          <a:p>
            <a:pPr lvl="1" algn="just">
              <a:lnSpc>
                <a:spcPct val="80000"/>
              </a:lnSpc>
            </a:pPr>
            <a:r>
              <a:rPr lang="ru-RU" sz="2200" dirty="0" smtClean="0"/>
              <a:t>проблемную лекцию, </a:t>
            </a:r>
            <a:r>
              <a:rPr lang="ru-RU" sz="2200" dirty="0" smtClean="0">
                <a:latin typeface="Arial" charset="0"/>
              </a:rPr>
              <a:t>лекцию-визуализацию;</a:t>
            </a:r>
            <a:r>
              <a:rPr lang="ru-RU" sz="2200" dirty="0" smtClean="0"/>
              <a:t> </a:t>
            </a:r>
            <a:r>
              <a:rPr lang="ru-RU" sz="2200" dirty="0" err="1" smtClean="0">
                <a:latin typeface="Arial" charset="0"/>
              </a:rPr>
              <a:t>лек-цию-диалог</a:t>
            </a:r>
            <a:r>
              <a:rPr lang="ru-RU" sz="2200" dirty="0" smtClean="0">
                <a:latin typeface="Arial" charset="0"/>
              </a:rPr>
              <a:t>; лекцию - пресс-конференцию;</a:t>
            </a:r>
            <a:r>
              <a:rPr lang="ru-RU" sz="2200" dirty="0" smtClean="0"/>
              <a:t> </a:t>
            </a:r>
            <a:r>
              <a:rPr lang="ru-RU" sz="2200" dirty="0" smtClean="0">
                <a:latin typeface="Arial" charset="0"/>
              </a:rPr>
              <a:t>учебную дискуссию;</a:t>
            </a:r>
            <a:r>
              <a:rPr lang="ru-RU" sz="2200" dirty="0" smtClean="0"/>
              <a:t> </a:t>
            </a:r>
            <a:r>
              <a:rPr lang="ru-RU" sz="2200" dirty="0" smtClean="0">
                <a:latin typeface="Arial" charset="0"/>
              </a:rPr>
              <a:t>технологию проблемного </a:t>
            </a:r>
            <a:r>
              <a:rPr lang="ru-RU" sz="2200" dirty="0" smtClean="0"/>
              <a:t>обучения;  проблемно-модульную технологию; технологию групповой работы; технологию развивающейся кооперации; технологию коллективного </a:t>
            </a:r>
            <a:r>
              <a:rPr lang="ru-RU" sz="2200" dirty="0" err="1" smtClean="0"/>
              <a:t>взаимо-действия</a:t>
            </a:r>
            <a:r>
              <a:rPr lang="ru-RU" sz="2200" dirty="0" smtClean="0"/>
              <a:t>; проектную технологию; технологию </a:t>
            </a:r>
            <a:r>
              <a:rPr lang="ru-RU" sz="2200" dirty="0" err="1" smtClean="0"/>
              <a:t>ана-лиза</a:t>
            </a:r>
            <a:r>
              <a:rPr lang="ru-RU" sz="2200" dirty="0" smtClean="0"/>
              <a:t> ситуаций; </a:t>
            </a:r>
            <a:r>
              <a:rPr lang="ru-RU" sz="2200" dirty="0" smtClean="0">
                <a:latin typeface="Arial" charset="0"/>
              </a:rPr>
              <a:t>кейс-метод; </a:t>
            </a:r>
            <a:r>
              <a:rPr lang="ru-RU" sz="2200" dirty="0" err="1" smtClean="0">
                <a:latin typeface="Arial" charset="0"/>
              </a:rPr>
              <a:t>баскет-технология</a:t>
            </a:r>
            <a:r>
              <a:rPr lang="ru-RU" sz="2200" dirty="0" smtClean="0">
                <a:latin typeface="Arial" charset="0"/>
              </a:rPr>
              <a:t>; </a:t>
            </a:r>
            <a:r>
              <a:rPr lang="ru-RU" sz="2200" dirty="0" err="1" smtClean="0">
                <a:latin typeface="Arial" charset="0"/>
              </a:rPr>
              <a:t>тео-рию</a:t>
            </a:r>
            <a:r>
              <a:rPr lang="ru-RU" sz="2200" dirty="0" smtClean="0">
                <a:latin typeface="Arial" charset="0"/>
              </a:rPr>
              <a:t> решения изобретательских задач (ТРИЗ); </a:t>
            </a:r>
            <a:r>
              <a:rPr lang="ru-RU" sz="2200" dirty="0" err="1" smtClean="0">
                <a:latin typeface="Arial" charset="0"/>
              </a:rPr>
              <a:t>тех-нологию</a:t>
            </a:r>
            <a:r>
              <a:rPr lang="ru-RU" sz="2200" dirty="0" smtClean="0">
                <a:latin typeface="Arial" charset="0"/>
              </a:rPr>
              <a:t> развития </a:t>
            </a:r>
            <a:r>
              <a:rPr lang="ru-RU" sz="2200" dirty="0" err="1" smtClean="0">
                <a:latin typeface="Arial" charset="0"/>
              </a:rPr>
              <a:t>креативности</a:t>
            </a:r>
            <a:r>
              <a:rPr lang="ru-RU" sz="2200" dirty="0" smtClean="0">
                <a:latin typeface="Arial" charset="0"/>
              </a:rPr>
              <a:t>; тренинг; мозговой штурм; технологию развития критического </a:t>
            </a:r>
            <a:r>
              <a:rPr lang="ru-RU" sz="2200" dirty="0" err="1" smtClean="0">
                <a:latin typeface="Arial" charset="0"/>
              </a:rPr>
              <a:t>мыш-ления</a:t>
            </a:r>
            <a:r>
              <a:rPr lang="ru-RU" sz="2200" dirty="0" smtClean="0">
                <a:latin typeface="Arial" charset="0"/>
              </a:rPr>
              <a:t>; технологию модерации; ролевую (деловую) игру;</a:t>
            </a:r>
            <a:r>
              <a:rPr lang="ru-RU" sz="2200" dirty="0" smtClean="0"/>
              <a:t> </a:t>
            </a:r>
            <a:r>
              <a:rPr lang="ru-RU" sz="2200" dirty="0" smtClean="0">
                <a:latin typeface="Arial" charset="0"/>
              </a:rPr>
              <a:t>мастер-класс. </a:t>
            </a:r>
            <a:endParaRPr lang="en-US" sz="2200" dirty="0"/>
          </a:p>
        </p:txBody>
      </p:sp>
      <p:sp>
        <p:nvSpPr>
          <p:cNvPr id="6" name="Дата 3"/>
          <p:cNvSpPr txBox="1">
            <a:spLocks/>
          </p:cNvSpPr>
          <p:nvPr/>
        </p:nvSpPr>
        <p:spPr bwMode="auto">
          <a:xfrm>
            <a:off x="381000" y="6505575"/>
            <a:ext cx="2514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21 января 2013 года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715140" y="6477000"/>
            <a:ext cx="2124060" cy="238147"/>
          </a:xfrm>
        </p:spPr>
        <p:txBody>
          <a:bodyPr/>
          <a:lstStyle/>
          <a:p>
            <a:r>
              <a:rPr lang="ru-RU" dirty="0" smtClean="0"/>
              <a:t>ОФ ОУП ВПО «АТиСО»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</a:t>
            </a:r>
            <a:r>
              <a:rPr lang="ru-RU" dirty="0" smtClean="0"/>
              <a:t>3. Актуальность</a:t>
            </a:r>
            <a:endParaRPr lang="en-US" sz="1800" dirty="0"/>
          </a:p>
        </p:txBody>
      </p:sp>
      <p:grpSp>
        <p:nvGrpSpPr>
          <p:cNvPr id="72707" name="Group 3"/>
          <p:cNvGrpSpPr>
            <a:grpSpLocks/>
          </p:cNvGrpSpPr>
          <p:nvPr/>
        </p:nvGrpSpPr>
        <p:grpSpPr bwMode="auto">
          <a:xfrm>
            <a:off x="1071620" y="1714488"/>
            <a:ext cx="7286003" cy="3789733"/>
            <a:chOff x="323" y="1248"/>
            <a:chExt cx="5059" cy="2550"/>
          </a:xfrm>
        </p:grpSpPr>
        <p:grpSp>
          <p:nvGrpSpPr>
            <p:cNvPr id="72708" name="Group 4"/>
            <p:cNvGrpSpPr>
              <a:grpSpLocks/>
            </p:cNvGrpSpPr>
            <p:nvPr/>
          </p:nvGrpSpPr>
          <p:grpSpPr bwMode="auto">
            <a:xfrm>
              <a:off x="1824" y="1248"/>
              <a:ext cx="2014" cy="1821"/>
              <a:chOff x="1872" y="1824"/>
              <a:chExt cx="2014" cy="1821"/>
            </a:xfrm>
          </p:grpSpPr>
          <p:sp>
            <p:nvSpPr>
              <p:cNvPr id="72709" name="AutoShape 5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710" name="AutoShape 6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711" name="AutoShape 7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712" name="Oval 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713" name="Oval 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714" name="Oval 10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72715" name="Oval 11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72716" name="Oval 12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72717" name="Oval 13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</p:grpSp>
        <p:sp>
          <p:nvSpPr>
            <p:cNvPr id="72719" name="AutoShape 15"/>
            <p:cNvSpPr>
              <a:spLocks noChangeArrowheads="1"/>
            </p:cNvSpPr>
            <p:nvPr/>
          </p:nvSpPr>
          <p:spPr bwMode="gray">
            <a:xfrm>
              <a:off x="323" y="1823"/>
              <a:ext cx="1357" cy="1491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720" name="AutoShape 16"/>
            <p:cNvSpPr>
              <a:spLocks noChangeArrowheads="1"/>
            </p:cNvSpPr>
            <p:nvPr/>
          </p:nvSpPr>
          <p:spPr bwMode="gray">
            <a:xfrm>
              <a:off x="323" y="1633"/>
              <a:ext cx="1357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722" name="AutoShape 18"/>
            <p:cNvSpPr>
              <a:spLocks noChangeArrowheads="1"/>
            </p:cNvSpPr>
            <p:nvPr/>
          </p:nvSpPr>
          <p:spPr bwMode="gray">
            <a:xfrm>
              <a:off x="3984" y="1825"/>
              <a:ext cx="1398" cy="1490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723" name="AutoShape 19"/>
            <p:cNvSpPr>
              <a:spLocks noChangeArrowheads="1"/>
            </p:cNvSpPr>
            <p:nvPr/>
          </p:nvSpPr>
          <p:spPr bwMode="gray">
            <a:xfrm>
              <a:off x="3984" y="1633"/>
              <a:ext cx="1398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724" name="Text Box 20"/>
            <p:cNvSpPr txBox="1">
              <a:spLocks noChangeArrowheads="1"/>
            </p:cNvSpPr>
            <p:nvPr/>
          </p:nvSpPr>
          <p:spPr bwMode="gray">
            <a:xfrm>
              <a:off x="2217" y="1920"/>
              <a:ext cx="1238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2200" b="1" dirty="0" smtClean="0">
                  <a:solidFill>
                    <a:srgbClr val="FFFFFF"/>
                  </a:solidFill>
                </a:rPr>
                <a:t>Кейс-метод</a:t>
              </a:r>
              <a:endParaRPr lang="en-US" sz="2200" b="1" dirty="0">
                <a:solidFill>
                  <a:srgbClr val="FFFFFF"/>
                </a:solidFill>
              </a:endParaRPr>
            </a:p>
          </p:txBody>
        </p:sp>
        <p:sp>
          <p:nvSpPr>
            <p:cNvPr id="72725" name="AutoShape 21"/>
            <p:cNvSpPr>
              <a:spLocks noChangeArrowheads="1"/>
            </p:cNvSpPr>
            <p:nvPr/>
          </p:nvSpPr>
          <p:spPr bwMode="auto">
            <a:xfrm>
              <a:off x="1811" y="3363"/>
              <a:ext cx="1993" cy="43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ru-RU" b="1" dirty="0" smtClean="0">
                  <a:latin typeface="Verdana" pitchFamily="34" charset="0"/>
                </a:rPr>
                <a:t>Причины</a:t>
              </a:r>
            </a:p>
            <a:p>
              <a:pPr algn="ctr" eaLnBrk="0" hangingPunct="0"/>
              <a:r>
                <a:rPr lang="ru-RU" b="1" dirty="0" smtClean="0">
                  <a:latin typeface="Verdana" pitchFamily="34" charset="0"/>
                </a:rPr>
                <a:t> рассмотрения</a:t>
              </a:r>
              <a:endParaRPr lang="en-US" b="1" dirty="0">
                <a:latin typeface="Verdana" pitchFamily="34" charset="0"/>
              </a:endParaRPr>
            </a:p>
          </p:txBody>
        </p:sp>
        <p:sp>
          <p:nvSpPr>
            <p:cNvPr id="72727" name="Text Box 23"/>
            <p:cNvSpPr txBox="1">
              <a:spLocks noChangeArrowheads="1"/>
            </p:cNvSpPr>
            <p:nvPr/>
          </p:nvSpPr>
          <p:spPr bwMode="gray">
            <a:xfrm>
              <a:off x="855" y="1733"/>
              <a:ext cx="262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b="1" dirty="0" smtClean="0">
                  <a:solidFill>
                    <a:srgbClr val="FFFFFF"/>
                  </a:solidFill>
                </a:rPr>
                <a:t>1.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72729" name="Text Box 25"/>
            <p:cNvSpPr txBox="1">
              <a:spLocks noChangeArrowheads="1"/>
            </p:cNvSpPr>
            <p:nvPr/>
          </p:nvSpPr>
          <p:spPr bwMode="gray">
            <a:xfrm>
              <a:off x="4589" y="1732"/>
              <a:ext cx="262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b="1" dirty="0" smtClean="0">
                  <a:solidFill>
                    <a:srgbClr val="FFFFFF"/>
                  </a:solidFill>
                </a:rPr>
                <a:t>2.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72730" name="Text Box 26"/>
            <p:cNvSpPr txBox="1">
              <a:spLocks noChangeArrowheads="1"/>
            </p:cNvSpPr>
            <p:nvPr/>
          </p:nvSpPr>
          <p:spPr bwMode="gray">
            <a:xfrm>
              <a:off x="4043" y="2209"/>
              <a:ext cx="1339" cy="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sz="1400" b="1" dirty="0" smtClean="0">
                  <a:solidFill>
                    <a:srgbClr val="FFFFFF"/>
                  </a:solidFill>
                </a:rPr>
                <a:t>Развитие требований к качеству подготовки специалиста</a:t>
              </a:r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72731" name="Text Box 27"/>
            <p:cNvSpPr txBox="1">
              <a:spLocks noChangeArrowheads="1"/>
            </p:cNvSpPr>
            <p:nvPr/>
          </p:nvSpPr>
          <p:spPr bwMode="gray">
            <a:xfrm>
              <a:off x="422" y="2209"/>
              <a:ext cx="1190" cy="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sz="1400" b="1" dirty="0" smtClean="0">
                  <a:solidFill>
                    <a:srgbClr val="FFFFFF"/>
                  </a:solidFill>
                </a:rPr>
                <a:t>Ориентация образования на развитие </a:t>
              </a:r>
              <a:r>
                <a:rPr lang="ru-RU" sz="1400" b="1" dirty="0" err="1" smtClean="0">
                  <a:solidFill>
                    <a:srgbClr val="FFFFFF"/>
                  </a:solidFill>
                </a:rPr>
                <a:t>профессиональ-ной</a:t>
              </a:r>
              <a:r>
                <a:rPr lang="ru-RU" sz="1400" b="1" dirty="0" smtClean="0">
                  <a:solidFill>
                    <a:srgbClr val="FFFFFF"/>
                  </a:solidFill>
                </a:rPr>
                <a:t> компетентности</a:t>
              </a:r>
              <a:endParaRPr lang="en-US" sz="1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30" name="Дата 3"/>
          <p:cNvSpPr txBox="1">
            <a:spLocks/>
          </p:cNvSpPr>
          <p:nvPr/>
        </p:nvSpPr>
        <p:spPr bwMode="auto">
          <a:xfrm>
            <a:off x="381000" y="6505575"/>
            <a:ext cx="2514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21 января 2013 года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715140" y="6477000"/>
            <a:ext cx="2124060" cy="238147"/>
          </a:xfrm>
        </p:spPr>
        <p:txBody>
          <a:bodyPr/>
          <a:lstStyle/>
          <a:p>
            <a:r>
              <a:rPr lang="ru-RU" dirty="0" smtClean="0"/>
              <a:t>ОФ ОУП ВПО «АТиСО»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</a:t>
            </a:r>
            <a:r>
              <a:rPr lang="ru-RU" dirty="0" smtClean="0"/>
              <a:t>3. История метода</a:t>
            </a:r>
            <a:endParaRPr lang="en-US" sz="1800" dirty="0"/>
          </a:p>
        </p:txBody>
      </p:sp>
      <p:grpSp>
        <p:nvGrpSpPr>
          <p:cNvPr id="71683" name="Group 3"/>
          <p:cNvGrpSpPr>
            <a:grpSpLocks/>
          </p:cNvGrpSpPr>
          <p:nvPr/>
        </p:nvGrpSpPr>
        <p:grpSpPr bwMode="auto">
          <a:xfrm>
            <a:off x="643483" y="1752600"/>
            <a:ext cx="7929045" cy="4118293"/>
            <a:chOff x="82" y="967"/>
            <a:chExt cx="5406" cy="2731"/>
          </a:xfrm>
        </p:grpSpPr>
        <p:sp>
          <p:nvSpPr>
            <p:cNvPr id="71684" name="AutoShape 4"/>
            <p:cNvSpPr>
              <a:spLocks noChangeArrowheads="1"/>
            </p:cNvSpPr>
            <p:nvPr/>
          </p:nvSpPr>
          <p:spPr bwMode="gray">
            <a:xfrm>
              <a:off x="2304" y="2496"/>
              <a:ext cx="1056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685" name="AutoShape 5"/>
            <p:cNvSpPr>
              <a:spLocks noChangeArrowheads="1"/>
            </p:cNvSpPr>
            <p:nvPr/>
          </p:nvSpPr>
          <p:spPr bwMode="gray">
            <a:xfrm>
              <a:off x="2304" y="2160"/>
              <a:ext cx="1056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686" name="AutoShape 6"/>
            <p:cNvSpPr>
              <a:spLocks noChangeArrowheads="1"/>
            </p:cNvSpPr>
            <p:nvPr/>
          </p:nvSpPr>
          <p:spPr bwMode="gray">
            <a:xfrm>
              <a:off x="2304" y="1824"/>
              <a:ext cx="1056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687" name="Text Box 7"/>
            <p:cNvSpPr txBox="1">
              <a:spLocks noChangeArrowheads="1"/>
            </p:cNvSpPr>
            <p:nvPr/>
          </p:nvSpPr>
          <p:spPr bwMode="gray">
            <a:xfrm>
              <a:off x="2619" y="1969"/>
              <a:ext cx="613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b="1" dirty="0" smtClean="0">
                  <a:solidFill>
                    <a:srgbClr val="FFFFFF"/>
                  </a:solidFill>
                </a:rPr>
                <a:t>1870 г.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71688" name="Text Box 8"/>
            <p:cNvSpPr txBox="1">
              <a:spLocks noChangeArrowheads="1"/>
            </p:cNvSpPr>
            <p:nvPr/>
          </p:nvSpPr>
          <p:spPr bwMode="gray">
            <a:xfrm>
              <a:off x="2619" y="2305"/>
              <a:ext cx="613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b="1" dirty="0" smtClean="0">
                  <a:solidFill>
                    <a:srgbClr val="FFFFFF"/>
                  </a:solidFill>
                </a:rPr>
                <a:t>1920 г.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71689" name="Text Box 9"/>
            <p:cNvSpPr txBox="1">
              <a:spLocks noChangeArrowheads="1"/>
            </p:cNvSpPr>
            <p:nvPr/>
          </p:nvSpPr>
          <p:spPr bwMode="gray">
            <a:xfrm>
              <a:off x="2619" y="2641"/>
              <a:ext cx="613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b="1" dirty="0" smtClean="0">
                  <a:solidFill>
                    <a:srgbClr val="FFFFFF"/>
                  </a:solidFill>
                </a:rPr>
                <a:t>1925 г.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71690" name="AutoShape 10"/>
            <p:cNvSpPr>
              <a:spLocks noChangeArrowheads="1"/>
            </p:cNvSpPr>
            <p:nvPr/>
          </p:nvSpPr>
          <p:spPr bwMode="gray">
            <a:xfrm>
              <a:off x="1872" y="1680"/>
              <a:ext cx="336" cy="1296"/>
            </a:xfrm>
            <a:prstGeom prst="leftArrow">
              <a:avLst>
                <a:gd name="adj1" fmla="val 65583"/>
                <a:gd name="adj2" fmla="val 65181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  <a:alpha val="12000"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691" name="AutoShape 11"/>
            <p:cNvSpPr>
              <a:spLocks noChangeArrowheads="1"/>
            </p:cNvSpPr>
            <p:nvPr/>
          </p:nvSpPr>
          <p:spPr bwMode="auto">
            <a:xfrm>
              <a:off x="82" y="1344"/>
              <a:ext cx="1694" cy="1968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ru-RU">
                <a:latin typeface="Verdana" pitchFamily="34" charset="0"/>
              </a:endParaRPr>
            </a:p>
          </p:txBody>
        </p:sp>
        <p:sp>
          <p:nvSpPr>
            <p:cNvPr id="71692" name="Text Box 12"/>
            <p:cNvSpPr txBox="1">
              <a:spLocks noChangeArrowheads="1"/>
            </p:cNvSpPr>
            <p:nvPr/>
          </p:nvSpPr>
          <p:spPr bwMode="auto">
            <a:xfrm>
              <a:off x="130" y="1488"/>
              <a:ext cx="1598" cy="1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b="1" dirty="0" smtClean="0">
                  <a:solidFill>
                    <a:srgbClr val="001D3A"/>
                  </a:solidFill>
                  <a:latin typeface="Verdana" pitchFamily="34" charset="0"/>
                </a:rPr>
                <a:t>Гарвардская школа</a:t>
              </a:r>
            </a:p>
            <a:p>
              <a:pPr algn="ctr" eaLnBrk="0" hangingPunct="0"/>
              <a:r>
                <a:rPr lang="ru-RU" b="1" dirty="0" smtClean="0">
                  <a:solidFill>
                    <a:srgbClr val="001D3A"/>
                  </a:solidFill>
                  <a:latin typeface="Verdana" pitchFamily="34" charset="0"/>
                </a:rPr>
                <a:t>кейс-метода</a:t>
              </a:r>
            </a:p>
            <a:p>
              <a:pPr algn="ctr" eaLnBrk="0" hangingPunct="0"/>
              <a:r>
                <a:rPr lang="ru-RU" b="1" dirty="0" smtClean="0">
                  <a:solidFill>
                    <a:srgbClr val="001D3A"/>
                  </a:solidFill>
                  <a:latin typeface="Verdana" pitchFamily="34" charset="0"/>
                </a:rPr>
                <a:t>(американская)</a:t>
              </a:r>
              <a:endParaRPr lang="en-US" b="1" dirty="0">
                <a:solidFill>
                  <a:srgbClr val="001D3A"/>
                </a:solidFill>
                <a:latin typeface="Verdana" pitchFamily="34" charset="0"/>
              </a:endParaRPr>
            </a:p>
            <a:p>
              <a:pPr algn="ctr" eaLnBrk="0" hangingPunct="0"/>
              <a:endParaRPr lang="en-US" dirty="0">
                <a:solidFill>
                  <a:srgbClr val="001D3A"/>
                </a:solidFill>
                <a:latin typeface="Verdana" pitchFamily="34" charset="0"/>
              </a:endParaRPr>
            </a:p>
            <a:p>
              <a:pPr algn="ctr" eaLnBrk="0" hangingPunct="0">
                <a:buSzPct val="60000"/>
              </a:pPr>
              <a:r>
                <a:rPr lang="ru-RU" sz="1400" dirty="0" smtClean="0">
                  <a:solidFill>
                    <a:srgbClr val="001D3A"/>
                  </a:solidFill>
                  <a:latin typeface="Verdana" pitchFamily="34" charset="0"/>
                </a:rPr>
                <a:t>Целью метода является обучение поиску единственно верного решения</a:t>
              </a:r>
              <a:endParaRPr lang="en-US" sz="1400" dirty="0">
                <a:solidFill>
                  <a:srgbClr val="001D3A"/>
                </a:solidFill>
                <a:latin typeface="Verdana" pitchFamily="34" charset="0"/>
              </a:endParaRPr>
            </a:p>
          </p:txBody>
        </p:sp>
        <p:sp>
          <p:nvSpPr>
            <p:cNvPr id="71693" name="AutoShape 13"/>
            <p:cNvSpPr>
              <a:spLocks noChangeArrowheads="1"/>
            </p:cNvSpPr>
            <p:nvPr/>
          </p:nvSpPr>
          <p:spPr bwMode="auto">
            <a:xfrm>
              <a:off x="3888" y="1344"/>
              <a:ext cx="1600" cy="1968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ru-RU">
                <a:latin typeface="Verdana" pitchFamily="34" charset="0"/>
              </a:endParaRPr>
            </a:p>
          </p:txBody>
        </p:sp>
        <p:sp>
          <p:nvSpPr>
            <p:cNvPr id="71694" name="Text Box 14"/>
            <p:cNvSpPr txBox="1">
              <a:spLocks noChangeArrowheads="1"/>
            </p:cNvSpPr>
            <p:nvPr/>
          </p:nvSpPr>
          <p:spPr bwMode="auto">
            <a:xfrm>
              <a:off x="3936" y="1488"/>
              <a:ext cx="1503" cy="1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b="1" dirty="0" smtClean="0">
                  <a:solidFill>
                    <a:srgbClr val="001D3A"/>
                  </a:solidFill>
                  <a:latin typeface="Verdana" pitchFamily="34" charset="0"/>
                </a:rPr>
                <a:t>Манчестерская школа</a:t>
              </a:r>
            </a:p>
            <a:p>
              <a:pPr algn="ctr" eaLnBrk="0" hangingPunct="0"/>
              <a:r>
                <a:rPr lang="ru-RU" b="1" dirty="0" smtClean="0">
                  <a:solidFill>
                    <a:srgbClr val="001D3A"/>
                  </a:solidFill>
                  <a:latin typeface="Verdana" pitchFamily="34" charset="0"/>
                </a:rPr>
                <a:t>кейс-метода</a:t>
              </a:r>
            </a:p>
            <a:p>
              <a:pPr algn="ctr" eaLnBrk="0" hangingPunct="0"/>
              <a:r>
                <a:rPr lang="ru-RU" b="1" dirty="0" smtClean="0">
                  <a:solidFill>
                    <a:srgbClr val="001D3A"/>
                  </a:solidFill>
                  <a:latin typeface="Verdana" pitchFamily="34" charset="0"/>
                </a:rPr>
                <a:t>(европейская)</a:t>
              </a:r>
              <a:endParaRPr lang="en-US" b="1" dirty="0">
                <a:solidFill>
                  <a:srgbClr val="001D3A"/>
                </a:solidFill>
                <a:latin typeface="Verdana" pitchFamily="34" charset="0"/>
              </a:endParaRPr>
            </a:p>
            <a:p>
              <a:pPr algn="ctr" eaLnBrk="0" hangingPunct="0"/>
              <a:endParaRPr lang="en-US" dirty="0">
                <a:solidFill>
                  <a:srgbClr val="001D3A"/>
                </a:solidFill>
                <a:latin typeface="Verdana" pitchFamily="34" charset="0"/>
              </a:endParaRPr>
            </a:p>
            <a:p>
              <a:pPr algn="ctr" eaLnBrk="0" hangingPunct="0">
                <a:buSzPct val="60000"/>
              </a:pPr>
              <a:r>
                <a:rPr lang="ru-RU" sz="1400" dirty="0" smtClean="0">
                  <a:solidFill>
                    <a:srgbClr val="001D3A"/>
                  </a:solidFill>
                  <a:latin typeface="Verdana" pitchFamily="34" charset="0"/>
                </a:rPr>
                <a:t>Предполагает </a:t>
              </a:r>
              <a:r>
                <a:rPr lang="ru-RU" sz="1400" dirty="0" err="1" smtClean="0">
                  <a:solidFill>
                    <a:srgbClr val="001D3A"/>
                  </a:solidFill>
                  <a:latin typeface="Verdana" pitchFamily="34" charset="0"/>
                </a:rPr>
                <a:t>многовариантность</a:t>
              </a:r>
              <a:r>
                <a:rPr lang="ru-RU" sz="1400" dirty="0" smtClean="0">
                  <a:solidFill>
                    <a:srgbClr val="001D3A"/>
                  </a:solidFill>
                  <a:latin typeface="Verdana" pitchFamily="34" charset="0"/>
                </a:rPr>
                <a:t> решения проблемы</a:t>
              </a:r>
              <a:endParaRPr lang="en-US" sz="1400" dirty="0">
                <a:solidFill>
                  <a:srgbClr val="001D3A"/>
                </a:solidFill>
                <a:latin typeface="Verdana" pitchFamily="34" charset="0"/>
              </a:endParaRPr>
            </a:p>
          </p:txBody>
        </p:sp>
        <p:sp>
          <p:nvSpPr>
            <p:cNvPr id="71695" name="AutoShape 15"/>
            <p:cNvSpPr>
              <a:spLocks noChangeArrowheads="1"/>
            </p:cNvSpPr>
            <p:nvPr/>
          </p:nvSpPr>
          <p:spPr bwMode="gray">
            <a:xfrm>
              <a:off x="3458" y="1680"/>
              <a:ext cx="334" cy="1296"/>
            </a:xfrm>
            <a:prstGeom prst="rightArrow">
              <a:avLst>
                <a:gd name="adj1" fmla="val 67750"/>
                <a:gd name="adj2" fmla="val 66167"/>
              </a:avLst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  <a:alpha val="12000"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696" name="AutoShape 16"/>
            <p:cNvSpPr>
              <a:spLocks noChangeArrowheads="1"/>
            </p:cNvSpPr>
            <p:nvPr/>
          </p:nvSpPr>
          <p:spPr bwMode="gray">
            <a:xfrm>
              <a:off x="1824" y="967"/>
              <a:ext cx="1959" cy="384"/>
            </a:xfrm>
            <a:prstGeom prst="can">
              <a:avLst>
                <a:gd name="adj" fmla="val 27866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697" name="AutoShape 17"/>
            <p:cNvSpPr>
              <a:spLocks noChangeArrowheads="1"/>
            </p:cNvSpPr>
            <p:nvPr/>
          </p:nvSpPr>
          <p:spPr bwMode="gray">
            <a:xfrm>
              <a:off x="2283" y="1440"/>
              <a:ext cx="1104" cy="336"/>
            </a:xfrm>
            <a:prstGeom prst="upArrow">
              <a:avLst>
                <a:gd name="adj1" fmla="val 68380"/>
                <a:gd name="adj2" fmla="val 70833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63529"/>
                    <a:invGamma/>
                    <a:alpha val="12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698" name="Text Box 18"/>
            <p:cNvSpPr txBox="1">
              <a:spLocks noChangeArrowheads="1"/>
            </p:cNvSpPr>
            <p:nvPr/>
          </p:nvSpPr>
          <p:spPr bwMode="gray">
            <a:xfrm>
              <a:off x="1785" y="1084"/>
              <a:ext cx="2047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1700" b="1" dirty="0" smtClean="0">
                  <a:solidFill>
                    <a:srgbClr val="FFFFFF"/>
                  </a:solidFill>
                </a:rPr>
                <a:t>Гарвардский университет</a:t>
              </a:r>
              <a:endParaRPr lang="en-US" sz="1700" b="1" dirty="0">
                <a:solidFill>
                  <a:srgbClr val="FFFFFF"/>
                </a:solidFill>
              </a:endParaRPr>
            </a:p>
          </p:txBody>
        </p:sp>
        <p:sp>
          <p:nvSpPr>
            <p:cNvPr id="71699" name="AutoShape 19"/>
            <p:cNvSpPr>
              <a:spLocks noChangeArrowheads="1"/>
            </p:cNvSpPr>
            <p:nvPr/>
          </p:nvSpPr>
          <p:spPr bwMode="gray">
            <a:xfrm>
              <a:off x="1872" y="3312"/>
              <a:ext cx="1960" cy="384"/>
            </a:xfrm>
            <a:prstGeom prst="can">
              <a:avLst>
                <a:gd name="adj" fmla="val 32032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00" name="Text Box 20"/>
            <p:cNvSpPr txBox="1">
              <a:spLocks noChangeArrowheads="1"/>
            </p:cNvSpPr>
            <p:nvPr/>
          </p:nvSpPr>
          <p:spPr bwMode="gray">
            <a:xfrm>
              <a:off x="2176" y="3453"/>
              <a:ext cx="1347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b="1" dirty="0" smtClean="0">
                  <a:solidFill>
                    <a:srgbClr val="FFFFFF"/>
                  </a:solidFill>
                </a:rPr>
                <a:t>Россия – 1926 г.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71701" name="AutoShape 21"/>
            <p:cNvSpPr>
              <a:spLocks noChangeArrowheads="1"/>
            </p:cNvSpPr>
            <p:nvPr/>
          </p:nvSpPr>
          <p:spPr bwMode="gray">
            <a:xfrm>
              <a:off x="2269" y="2928"/>
              <a:ext cx="1106" cy="331"/>
            </a:xfrm>
            <a:prstGeom prst="downArrow">
              <a:avLst>
                <a:gd name="adj1" fmla="val 67093"/>
                <a:gd name="adj2" fmla="val 64051"/>
              </a:avLst>
            </a:prstGeom>
            <a:gradFill rotWithShape="1">
              <a:gsLst>
                <a:gs pos="0">
                  <a:schemeClr val="bg2">
                    <a:gamma/>
                    <a:tint val="63529"/>
                    <a:invGamma/>
                    <a:alpha val="12000"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4" name="Дата 3"/>
          <p:cNvSpPr txBox="1">
            <a:spLocks/>
          </p:cNvSpPr>
          <p:nvPr/>
        </p:nvSpPr>
        <p:spPr bwMode="auto">
          <a:xfrm>
            <a:off x="381000" y="6505575"/>
            <a:ext cx="2514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21 января 2013 года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715140" y="6477000"/>
            <a:ext cx="2124060" cy="238147"/>
          </a:xfrm>
        </p:spPr>
        <p:txBody>
          <a:bodyPr/>
          <a:lstStyle/>
          <a:p>
            <a:r>
              <a:rPr lang="ru-RU" dirty="0" smtClean="0"/>
              <a:t>ОФ ОУП ВПО «АТиСО»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643042" y="233363"/>
            <a:ext cx="6967558" cy="563562"/>
          </a:xfrm>
        </p:spPr>
        <p:txBody>
          <a:bodyPr/>
          <a:lstStyle/>
          <a:p>
            <a:r>
              <a:rPr lang="ru-RU" dirty="0" smtClean="0"/>
              <a:t>Вопрос </a:t>
            </a:r>
            <a:r>
              <a:rPr lang="ru-RU" dirty="0" smtClean="0"/>
              <a:t>3. Определение метода</a:t>
            </a:r>
            <a:endParaRPr lang="en-US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9125" y="1428736"/>
            <a:ext cx="7824788" cy="4854575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endParaRPr lang="ru-RU" b="1" dirty="0" smtClean="0">
              <a:solidFill>
                <a:schemeClr val="tx2"/>
              </a:solidFill>
            </a:endParaRPr>
          </a:p>
          <a:p>
            <a:pPr algn="just">
              <a:lnSpc>
                <a:spcPct val="80000"/>
              </a:lnSpc>
            </a:pPr>
            <a:endParaRPr lang="ru-RU" b="1" dirty="0" smtClean="0">
              <a:solidFill>
                <a:schemeClr val="tx2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ru-RU" b="1" dirty="0" smtClean="0">
                <a:solidFill>
                  <a:schemeClr val="tx2"/>
                </a:solidFill>
              </a:rPr>
              <a:t>Кейс-метод </a:t>
            </a:r>
            <a:r>
              <a:rPr lang="ru-RU" b="1" dirty="0" smtClean="0">
                <a:solidFill>
                  <a:schemeClr val="tx2"/>
                </a:solidFill>
              </a:rPr>
              <a:t>или метод конкретных ситуаций (от английского </a:t>
            </a:r>
            <a:r>
              <a:rPr lang="ru-RU" b="1" dirty="0" err="1" smtClean="0">
                <a:solidFill>
                  <a:schemeClr val="tx2"/>
                </a:solidFill>
              </a:rPr>
              <a:t>case</a:t>
            </a:r>
            <a:r>
              <a:rPr lang="ru-RU" b="1" dirty="0" smtClean="0">
                <a:solidFill>
                  <a:schemeClr val="tx2"/>
                </a:solidFill>
              </a:rPr>
              <a:t> – случай, ситуация) – метод </a:t>
            </a:r>
            <a:r>
              <a:rPr lang="ru-RU" b="1" dirty="0" err="1" smtClean="0">
                <a:solidFill>
                  <a:schemeClr val="tx2"/>
                </a:solidFill>
              </a:rPr>
              <a:t>актив-ного</a:t>
            </a:r>
            <a:r>
              <a:rPr lang="ru-RU" b="1" dirty="0" smtClean="0">
                <a:solidFill>
                  <a:schemeClr val="tx2"/>
                </a:solidFill>
              </a:rPr>
              <a:t> проблемно-ситуационного анализа</a:t>
            </a:r>
            <a:r>
              <a:rPr lang="ru-RU" b="1" dirty="0" smtClean="0">
                <a:solidFill>
                  <a:schemeClr val="tx2"/>
                </a:solidFill>
              </a:rPr>
              <a:t>, основанный на обучении путем решения конкретных задач – ситуаций (решение кейсов) </a:t>
            </a:r>
            <a:endParaRPr lang="en-US" b="1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endParaRPr lang="en-US" sz="2600" b="1" dirty="0">
              <a:solidFill>
                <a:schemeClr val="tx2"/>
              </a:solidFill>
            </a:endParaRPr>
          </a:p>
        </p:txBody>
      </p:sp>
      <p:sp>
        <p:nvSpPr>
          <p:cNvPr id="6" name="Дата 3"/>
          <p:cNvSpPr txBox="1">
            <a:spLocks/>
          </p:cNvSpPr>
          <p:nvPr/>
        </p:nvSpPr>
        <p:spPr bwMode="auto">
          <a:xfrm>
            <a:off x="381000" y="6505575"/>
            <a:ext cx="2514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21 января 2013 года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715140" y="6477000"/>
            <a:ext cx="2124060" cy="238147"/>
          </a:xfrm>
        </p:spPr>
        <p:txBody>
          <a:bodyPr/>
          <a:lstStyle/>
          <a:p>
            <a:r>
              <a:rPr lang="ru-RU" dirty="0" smtClean="0"/>
              <a:t>ОФ ОУП ВПО «АТиСО»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132l">
  <a:themeElements>
    <a:clrScheme name="sample 3">
      <a:dk1>
        <a:srgbClr val="1A1A70"/>
      </a:dk1>
      <a:lt1>
        <a:srgbClr val="FFFFFF"/>
      </a:lt1>
      <a:dk2>
        <a:srgbClr val="243D8C"/>
      </a:dk2>
      <a:lt2>
        <a:srgbClr val="DDDDDD"/>
      </a:lt2>
      <a:accent1>
        <a:srgbClr val="3E78C6"/>
      </a:accent1>
      <a:accent2>
        <a:srgbClr val="84A1E8"/>
      </a:accent2>
      <a:accent3>
        <a:srgbClr val="FFFFFF"/>
      </a:accent3>
      <a:accent4>
        <a:srgbClr val="14145F"/>
      </a:accent4>
      <a:accent5>
        <a:srgbClr val="AFBEDF"/>
      </a:accent5>
      <a:accent6>
        <a:srgbClr val="7791D2"/>
      </a:accent6>
      <a:hlink>
        <a:srgbClr val="90B54D"/>
      </a:hlink>
      <a:folHlink>
        <a:srgbClr val="F3C43F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D4940"/>
        </a:dk1>
        <a:lt1>
          <a:srgbClr val="FFFFFF"/>
        </a:lt1>
        <a:dk2>
          <a:srgbClr val="3F716F"/>
        </a:dk2>
        <a:lt2>
          <a:srgbClr val="DDDDDD"/>
        </a:lt2>
        <a:accent1>
          <a:srgbClr val="669E86"/>
        </a:accent1>
        <a:accent2>
          <a:srgbClr val="A2CAB4"/>
        </a:accent2>
        <a:accent3>
          <a:srgbClr val="FFFFFF"/>
        </a:accent3>
        <a:accent4>
          <a:srgbClr val="173D35"/>
        </a:accent4>
        <a:accent5>
          <a:srgbClr val="B8CCC3"/>
        </a:accent5>
        <a:accent6>
          <a:srgbClr val="92B7A3"/>
        </a:accent6>
        <a:hlink>
          <a:srgbClr val="8CA35F"/>
        </a:hlink>
        <a:folHlink>
          <a:srgbClr val="C1B0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2D4473"/>
        </a:dk1>
        <a:lt1>
          <a:srgbClr val="FFFFFF"/>
        </a:lt1>
        <a:dk2>
          <a:srgbClr val="2B6185"/>
        </a:dk2>
        <a:lt2>
          <a:srgbClr val="D3D9DD"/>
        </a:lt2>
        <a:accent1>
          <a:srgbClr val="638AA1"/>
        </a:accent1>
        <a:accent2>
          <a:srgbClr val="8CA8B5"/>
        </a:accent2>
        <a:accent3>
          <a:srgbClr val="FFFFFF"/>
        </a:accent3>
        <a:accent4>
          <a:srgbClr val="253961"/>
        </a:accent4>
        <a:accent5>
          <a:srgbClr val="B7C4CD"/>
        </a:accent5>
        <a:accent6>
          <a:srgbClr val="7E98A4"/>
        </a:accent6>
        <a:hlink>
          <a:srgbClr val="6FA2E7"/>
        </a:hlink>
        <a:folHlink>
          <a:srgbClr val="99C25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A1A70"/>
        </a:dk1>
        <a:lt1>
          <a:srgbClr val="FFFFFF"/>
        </a:lt1>
        <a:dk2>
          <a:srgbClr val="243D8C"/>
        </a:dk2>
        <a:lt2>
          <a:srgbClr val="DDDDDD"/>
        </a:lt2>
        <a:accent1>
          <a:srgbClr val="3E78C6"/>
        </a:accent1>
        <a:accent2>
          <a:srgbClr val="84A1E8"/>
        </a:accent2>
        <a:accent3>
          <a:srgbClr val="FFFFFF"/>
        </a:accent3>
        <a:accent4>
          <a:srgbClr val="14145F"/>
        </a:accent4>
        <a:accent5>
          <a:srgbClr val="AFBEDF"/>
        </a:accent5>
        <a:accent6>
          <a:srgbClr val="7791D2"/>
        </a:accent6>
        <a:hlink>
          <a:srgbClr val="90B54D"/>
        </a:hlink>
        <a:folHlink>
          <a:srgbClr val="F3C4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cdb2004132l</Template>
  <TotalTime>313</TotalTime>
  <Words>5411</Words>
  <Application>Microsoft PowerPoint</Application>
  <PresentationFormat>Экран (4:3)</PresentationFormat>
  <Paragraphs>504</Paragraphs>
  <Slides>35</Slides>
  <Notes>30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7" baseType="lpstr">
      <vt:lpstr>cdb2004132l</vt:lpstr>
      <vt:lpstr>Image</vt:lpstr>
      <vt:lpstr>Современные образовательные технологии в подготовке бакалавров</vt:lpstr>
      <vt:lpstr>Основные вопросы</vt:lpstr>
      <vt:lpstr>Вопрос 1</vt:lpstr>
      <vt:lpstr>Вопрос 1</vt:lpstr>
      <vt:lpstr>Вопрос 2</vt:lpstr>
      <vt:lpstr>Вопрос 2</vt:lpstr>
      <vt:lpstr>Вопрос 3. Актуальность</vt:lpstr>
      <vt:lpstr>Вопрос 3. История метода</vt:lpstr>
      <vt:lpstr>Вопрос 3. Определение метода</vt:lpstr>
      <vt:lpstr>Вопрос 3. Категории метода</vt:lpstr>
      <vt:lpstr>Вопрос 3. Категории метода</vt:lpstr>
      <vt:lpstr>Вопрос 3. Категории метода</vt:lpstr>
      <vt:lpstr>Вопрос 3. Категории метода</vt:lpstr>
      <vt:lpstr>Вопрос 3. Категории метода</vt:lpstr>
      <vt:lpstr>Слайд 15</vt:lpstr>
      <vt:lpstr>Слайд 16</vt:lpstr>
      <vt:lpstr>Слайд 17</vt:lpstr>
      <vt:lpstr>Слайд 18</vt:lpstr>
      <vt:lpstr>Слайд 19</vt:lpstr>
      <vt:lpstr>Вопрос 3. Категории метода</vt:lpstr>
      <vt:lpstr>Слайд 21</vt:lpstr>
      <vt:lpstr>Вопрос 3. Категории метода</vt:lpstr>
      <vt:lpstr>Вопрос 3. Категории метода</vt:lpstr>
      <vt:lpstr>Вопрос 3. Категории метода</vt:lpstr>
      <vt:lpstr>Вопрос 3. Категории метода</vt:lpstr>
      <vt:lpstr>Слайд 26</vt:lpstr>
      <vt:lpstr>Вопрос 3. Категории метода</vt:lpstr>
      <vt:lpstr>Слайд 28</vt:lpstr>
      <vt:lpstr>Вопрос 3. Категории метода</vt:lpstr>
      <vt:lpstr>Слайд 30</vt:lpstr>
      <vt:lpstr>Вопрос 3. Категории метода</vt:lpstr>
      <vt:lpstr>Вопрос 3. Категории метода</vt:lpstr>
      <vt:lpstr>Вопрос 3. Категории метода</vt:lpstr>
      <vt:lpstr>Вопрос 3. Категории метода</vt:lpstr>
      <vt:lpstr>Слайд 35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DNA7 X64</dc:creator>
  <cp:lastModifiedBy>DNA7 X64</cp:lastModifiedBy>
  <cp:revision>90</cp:revision>
  <dcterms:created xsi:type="dcterms:W3CDTF">2013-01-20T10:58:59Z</dcterms:created>
  <dcterms:modified xsi:type="dcterms:W3CDTF">2013-01-20T19:24:24Z</dcterms:modified>
</cp:coreProperties>
</file>